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0"/>
  </p:notesMasterIdLst>
  <p:handoutMasterIdLst>
    <p:handoutMasterId r:id="rId51"/>
  </p:handoutMasterIdLst>
  <p:sldIdLst>
    <p:sldId id="256" r:id="rId2"/>
    <p:sldId id="328" r:id="rId3"/>
    <p:sldId id="258" r:id="rId4"/>
    <p:sldId id="330" r:id="rId5"/>
    <p:sldId id="260" r:id="rId6"/>
    <p:sldId id="332" r:id="rId7"/>
    <p:sldId id="262" r:id="rId8"/>
    <p:sldId id="333" r:id="rId9"/>
    <p:sldId id="339" r:id="rId10"/>
    <p:sldId id="340" r:id="rId11"/>
    <p:sldId id="264" r:id="rId12"/>
    <p:sldId id="334" r:id="rId13"/>
    <p:sldId id="324" r:id="rId14"/>
    <p:sldId id="326" r:id="rId15"/>
    <p:sldId id="325" r:id="rId16"/>
    <p:sldId id="341" r:id="rId17"/>
    <p:sldId id="342" r:id="rId18"/>
    <p:sldId id="343" r:id="rId19"/>
    <p:sldId id="344" r:id="rId20"/>
    <p:sldId id="345" r:id="rId21"/>
    <p:sldId id="346" r:id="rId22"/>
    <p:sldId id="347" r:id="rId23"/>
    <p:sldId id="348" r:id="rId24"/>
    <p:sldId id="349" r:id="rId25"/>
    <p:sldId id="350" r:id="rId26"/>
    <p:sldId id="364" r:id="rId27"/>
    <p:sldId id="351" r:id="rId28"/>
    <p:sldId id="352" r:id="rId29"/>
    <p:sldId id="353" r:id="rId30"/>
    <p:sldId id="354" r:id="rId31"/>
    <p:sldId id="355" r:id="rId32"/>
    <p:sldId id="356" r:id="rId33"/>
    <p:sldId id="362" r:id="rId34"/>
    <p:sldId id="363" r:id="rId35"/>
    <p:sldId id="261" r:id="rId36"/>
    <p:sldId id="259" r:id="rId37"/>
    <p:sldId id="335" r:id="rId38"/>
    <p:sldId id="336" r:id="rId39"/>
    <p:sldId id="263" r:id="rId40"/>
    <p:sldId id="337" r:id="rId41"/>
    <p:sldId id="338" r:id="rId42"/>
    <p:sldId id="357" r:id="rId43"/>
    <p:sldId id="358" r:id="rId44"/>
    <p:sldId id="359" r:id="rId45"/>
    <p:sldId id="270" r:id="rId46"/>
    <p:sldId id="274" r:id="rId47"/>
    <p:sldId id="286" r:id="rId48"/>
    <p:sldId id="257" r:id="rId49"/>
  </p:sldIdLst>
  <p:sldSz cx="12192000" cy="6858000"/>
  <p:notesSz cx="7010400" cy="9236075"/>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00" y="40"/>
      </p:cViewPr>
      <p:guideLst>
        <p:guide orient="horz" pos="2160"/>
        <p:guide pos="3840"/>
      </p:guideLst>
    </p:cSldViewPr>
  </p:slideViewPr>
  <p:notesTextViewPr>
    <p:cViewPr>
      <p:scale>
        <a:sx n="1" d="1"/>
        <a:sy n="1" d="1"/>
      </p:scale>
      <p:origin x="0" y="0"/>
    </p:cViewPr>
  </p:notesTextViewPr>
  <p:notesViewPr>
    <p:cSldViewPr>
      <p:cViewPr varScale="1">
        <p:scale>
          <a:sx n="84" d="100"/>
          <a:sy n="84" d="100"/>
        </p:scale>
        <p:origin x="387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25A896-7627-B9E7-A6A8-516697A1260C}"/>
              </a:ext>
            </a:extLst>
          </p:cNvPr>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377439C-55DB-7B48-C26F-88BF2B4E4EE7}"/>
              </a:ext>
            </a:extLst>
          </p:cNvPr>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6919D8F8-F0F4-4BD6-A9A7-09930323F7A7}" type="datetimeFigureOut">
              <a:rPr lang="en-US" smtClean="0"/>
              <a:t>4/21/2026</a:t>
            </a:fld>
            <a:endParaRPr lang="en-US"/>
          </a:p>
        </p:txBody>
      </p:sp>
      <p:sp>
        <p:nvSpPr>
          <p:cNvPr id="4" name="Footer Placeholder 3">
            <a:extLst>
              <a:ext uri="{FF2B5EF4-FFF2-40B4-BE49-F238E27FC236}">
                <a16:creationId xmlns:a16="http://schemas.microsoft.com/office/drawing/2014/main" id="{CE8B54EB-1026-1149-2133-3DC1245C830E}"/>
              </a:ext>
            </a:extLst>
          </p:cNvPr>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DAC7AC-8D89-CBDD-9499-07F8A2B8C1A8}"/>
              </a:ext>
            </a:extLst>
          </p:cNvPr>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3D8DE809-0672-438F-9BE8-2776D8295A18}" type="slidenum">
              <a:rPr lang="en-US" smtClean="0"/>
              <a:t>‹#›</a:t>
            </a:fld>
            <a:endParaRPr lang="en-US"/>
          </a:p>
        </p:txBody>
      </p:sp>
    </p:spTree>
    <p:extLst>
      <p:ext uri="{BB962C8B-B14F-4D97-AF65-F5344CB8AC3E}">
        <p14:creationId xmlns:p14="http://schemas.microsoft.com/office/powerpoint/2010/main" val="1682658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70939" y="0"/>
            <a:ext cx="3037840" cy="461804"/>
          </a:xfrm>
          <a:prstGeom prst="rect">
            <a:avLst/>
          </a:prstGeom>
        </p:spPr>
        <p:txBody>
          <a:bodyPr vert="horz" lIns="92492" tIns="46246" rIns="92492" bIns="46246" rtlCol="0"/>
          <a:lstStyle>
            <a:lvl1pPr algn="r">
              <a:defRPr sz="1200"/>
            </a:lvl1pPr>
          </a:lstStyle>
          <a:p>
            <a:fld id="{1FE07FDE-ABA4-442C-B39B-DB203B50C981}" type="datetimeFigureOut">
              <a:rPr lang="en-US" smtClean="0"/>
              <a:t>4/21/2026</a:t>
            </a:fld>
            <a:endParaRPr 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sp>
      <p:sp>
        <p:nvSpPr>
          <p:cNvPr id="5" name="Notes Placeholder 4"/>
          <p:cNvSpPr>
            <a:spLocks noGrp="1"/>
          </p:cNvSpPr>
          <p:nvPr>
            <p:ph type="body" sz="quarter" idx="3"/>
          </p:nvPr>
        </p:nvSpPr>
        <p:spPr>
          <a:xfrm>
            <a:off x="701041" y="4387136"/>
            <a:ext cx="560832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68"/>
            <a:ext cx="3037840" cy="461804"/>
          </a:xfrm>
          <a:prstGeom prst="rect">
            <a:avLst/>
          </a:prstGeom>
        </p:spPr>
        <p:txBody>
          <a:bodyPr vert="horz" lIns="92492" tIns="46246" rIns="92492" bIns="46246" rtlCol="0" anchor="b"/>
          <a:lstStyle>
            <a:lvl1pPr algn="r">
              <a:defRPr sz="1200"/>
            </a:lvl1pPr>
          </a:lstStyle>
          <a:p>
            <a:fld id="{4D8C4254-FAD0-4445-8848-D167B1E09137}" type="slidenum">
              <a:rPr lang="en-US" smtClean="0"/>
              <a:t>‹#›</a:t>
            </a:fld>
            <a:endParaRPr lang="en-US"/>
          </a:p>
        </p:txBody>
      </p:sp>
    </p:spTree>
    <p:extLst>
      <p:ext uri="{BB962C8B-B14F-4D97-AF65-F5344CB8AC3E}">
        <p14:creationId xmlns:p14="http://schemas.microsoft.com/office/powerpoint/2010/main" val="330659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1</a:t>
            </a:fld>
            <a:endParaRPr lang="en-US"/>
          </a:p>
        </p:txBody>
      </p:sp>
    </p:spTree>
    <p:extLst>
      <p:ext uri="{BB962C8B-B14F-4D97-AF65-F5344CB8AC3E}">
        <p14:creationId xmlns:p14="http://schemas.microsoft.com/office/powerpoint/2010/main" val="1901146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10</a:t>
            </a:fld>
            <a:endParaRPr lang="en-US"/>
          </a:p>
        </p:txBody>
      </p:sp>
    </p:spTree>
    <p:extLst>
      <p:ext uri="{BB962C8B-B14F-4D97-AF65-F5344CB8AC3E}">
        <p14:creationId xmlns:p14="http://schemas.microsoft.com/office/powerpoint/2010/main" val="1353700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11</a:t>
            </a:fld>
            <a:endParaRPr lang="en-US"/>
          </a:p>
        </p:txBody>
      </p:sp>
    </p:spTree>
    <p:extLst>
      <p:ext uri="{BB962C8B-B14F-4D97-AF65-F5344CB8AC3E}">
        <p14:creationId xmlns:p14="http://schemas.microsoft.com/office/powerpoint/2010/main" val="2528514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12</a:t>
            </a:fld>
            <a:endParaRPr lang="en-US"/>
          </a:p>
        </p:txBody>
      </p:sp>
    </p:spTree>
    <p:extLst>
      <p:ext uri="{BB962C8B-B14F-4D97-AF65-F5344CB8AC3E}">
        <p14:creationId xmlns:p14="http://schemas.microsoft.com/office/powerpoint/2010/main" val="2918907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13</a:t>
            </a:fld>
            <a:endParaRPr lang="en-US"/>
          </a:p>
        </p:txBody>
      </p:sp>
    </p:spTree>
    <p:extLst>
      <p:ext uri="{BB962C8B-B14F-4D97-AF65-F5344CB8AC3E}">
        <p14:creationId xmlns:p14="http://schemas.microsoft.com/office/powerpoint/2010/main" val="4082039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14</a:t>
            </a:fld>
            <a:endParaRPr lang="en-US"/>
          </a:p>
        </p:txBody>
      </p:sp>
    </p:spTree>
    <p:extLst>
      <p:ext uri="{BB962C8B-B14F-4D97-AF65-F5344CB8AC3E}">
        <p14:creationId xmlns:p14="http://schemas.microsoft.com/office/powerpoint/2010/main" val="1427280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15</a:t>
            </a:fld>
            <a:endParaRPr lang="en-US"/>
          </a:p>
        </p:txBody>
      </p:sp>
    </p:spTree>
    <p:extLst>
      <p:ext uri="{BB962C8B-B14F-4D97-AF65-F5344CB8AC3E}">
        <p14:creationId xmlns:p14="http://schemas.microsoft.com/office/powerpoint/2010/main" val="3420514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16</a:t>
            </a:fld>
            <a:endParaRPr lang="en-US"/>
          </a:p>
        </p:txBody>
      </p:sp>
    </p:spTree>
    <p:extLst>
      <p:ext uri="{BB962C8B-B14F-4D97-AF65-F5344CB8AC3E}">
        <p14:creationId xmlns:p14="http://schemas.microsoft.com/office/powerpoint/2010/main" val="1449222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17</a:t>
            </a:fld>
            <a:endParaRPr lang="en-US"/>
          </a:p>
        </p:txBody>
      </p:sp>
    </p:spTree>
    <p:extLst>
      <p:ext uri="{BB962C8B-B14F-4D97-AF65-F5344CB8AC3E}">
        <p14:creationId xmlns:p14="http://schemas.microsoft.com/office/powerpoint/2010/main" val="46424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18</a:t>
            </a:fld>
            <a:endParaRPr lang="en-US"/>
          </a:p>
        </p:txBody>
      </p:sp>
    </p:spTree>
    <p:extLst>
      <p:ext uri="{BB962C8B-B14F-4D97-AF65-F5344CB8AC3E}">
        <p14:creationId xmlns:p14="http://schemas.microsoft.com/office/powerpoint/2010/main" val="2350378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19</a:t>
            </a:fld>
            <a:endParaRPr lang="en-US"/>
          </a:p>
        </p:txBody>
      </p:sp>
    </p:spTree>
    <p:extLst>
      <p:ext uri="{BB962C8B-B14F-4D97-AF65-F5344CB8AC3E}">
        <p14:creationId xmlns:p14="http://schemas.microsoft.com/office/powerpoint/2010/main" val="52103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2</a:t>
            </a:fld>
            <a:endParaRPr lang="en-US"/>
          </a:p>
        </p:txBody>
      </p:sp>
    </p:spTree>
    <p:extLst>
      <p:ext uri="{BB962C8B-B14F-4D97-AF65-F5344CB8AC3E}">
        <p14:creationId xmlns:p14="http://schemas.microsoft.com/office/powerpoint/2010/main" val="773285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20</a:t>
            </a:fld>
            <a:endParaRPr lang="en-US"/>
          </a:p>
        </p:txBody>
      </p:sp>
    </p:spTree>
    <p:extLst>
      <p:ext uri="{BB962C8B-B14F-4D97-AF65-F5344CB8AC3E}">
        <p14:creationId xmlns:p14="http://schemas.microsoft.com/office/powerpoint/2010/main" val="1384799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21</a:t>
            </a:fld>
            <a:endParaRPr lang="en-US"/>
          </a:p>
        </p:txBody>
      </p:sp>
    </p:spTree>
    <p:extLst>
      <p:ext uri="{BB962C8B-B14F-4D97-AF65-F5344CB8AC3E}">
        <p14:creationId xmlns:p14="http://schemas.microsoft.com/office/powerpoint/2010/main" val="3699838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22</a:t>
            </a:fld>
            <a:endParaRPr lang="en-US"/>
          </a:p>
        </p:txBody>
      </p:sp>
    </p:spTree>
    <p:extLst>
      <p:ext uri="{BB962C8B-B14F-4D97-AF65-F5344CB8AC3E}">
        <p14:creationId xmlns:p14="http://schemas.microsoft.com/office/powerpoint/2010/main" val="2157811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23</a:t>
            </a:fld>
            <a:endParaRPr lang="en-US"/>
          </a:p>
        </p:txBody>
      </p:sp>
    </p:spTree>
    <p:extLst>
      <p:ext uri="{BB962C8B-B14F-4D97-AF65-F5344CB8AC3E}">
        <p14:creationId xmlns:p14="http://schemas.microsoft.com/office/powerpoint/2010/main" val="4226492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24</a:t>
            </a:fld>
            <a:endParaRPr lang="en-US"/>
          </a:p>
        </p:txBody>
      </p:sp>
    </p:spTree>
    <p:extLst>
      <p:ext uri="{BB962C8B-B14F-4D97-AF65-F5344CB8AC3E}">
        <p14:creationId xmlns:p14="http://schemas.microsoft.com/office/powerpoint/2010/main" val="2866839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25</a:t>
            </a:fld>
            <a:endParaRPr lang="en-US"/>
          </a:p>
        </p:txBody>
      </p:sp>
    </p:spTree>
    <p:extLst>
      <p:ext uri="{BB962C8B-B14F-4D97-AF65-F5344CB8AC3E}">
        <p14:creationId xmlns:p14="http://schemas.microsoft.com/office/powerpoint/2010/main" val="1908003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26</a:t>
            </a:fld>
            <a:endParaRPr lang="en-US"/>
          </a:p>
        </p:txBody>
      </p:sp>
    </p:spTree>
    <p:extLst>
      <p:ext uri="{BB962C8B-B14F-4D97-AF65-F5344CB8AC3E}">
        <p14:creationId xmlns:p14="http://schemas.microsoft.com/office/powerpoint/2010/main" val="919124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27</a:t>
            </a:fld>
            <a:endParaRPr lang="en-US"/>
          </a:p>
        </p:txBody>
      </p:sp>
    </p:spTree>
    <p:extLst>
      <p:ext uri="{BB962C8B-B14F-4D97-AF65-F5344CB8AC3E}">
        <p14:creationId xmlns:p14="http://schemas.microsoft.com/office/powerpoint/2010/main" val="2593021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28</a:t>
            </a:fld>
            <a:endParaRPr lang="en-US"/>
          </a:p>
        </p:txBody>
      </p:sp>
    </p:spTree>
    <p:extLst>
      <p:ext uri="{BB962C8B-B14F-4D97-AF65-F5344CB8AC3E}">
        <p14:creationId xmlns:p14="http://schemas.microsoft.com/office/powerpoint/2010/main" val="1968045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29</a:t>
            </a:fld>
            <a:endParaRPr lang="en-US"/>
          </a:p>
        </p:txBody>
      </p:sp>
    </p:spTree>
    <p:extLst>
      <p:ext uri="{BB962C8B-B14F-4D97-AF65-F5344CB8AC3E}">
        <p14:creationId xmlns:p14="http://schemas.microsoft.com/office/powerpoint/2010/main" val="2414251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3</a:t>
            </a:fld>
            <a:endParaRPr lang="en-US"/>
          </a:p>
        </p:txBody>
      </p:sp>
    </p:spTree>
    <p:extLst>
      <p:ext uri="{BB962C8B-B14F-4D97-AF65-F5344CB8AC3E}">
        <p14:creationId xmlns:p14="http://schemas.microsoft.com/office/powerpoint/2010/main" val="1242805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30</a:t>
            </a:fld>
            <a:endParaRPr lang="en-US"/>
          </a:p>
        </p:txBody>
      </p:sp>
    </p:spTree>
    <p:extLst>
      <p:ext uri="{BB962C8B-B14F-4D97-AF65-F5344CB8AC3E}">
        <p14:creationId xmlns:p14="http://schemas.microsoft.com/office/powerpoint/2010/main" val="1809155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31</a:t>
            </a:fld>
            <a:endParaRPr lang="en-US"/>
          </a:p>
        </p:txBody>
      </p:sp>
    </p:spTree>
    <p:extLst>
      <p:ext uri="{BB962C8B-B14F-4D97-AF65-F5344CB8AC3E}">
        <p14:creationId xmlns:p14="http://schemas.microsoft.com/office/powerpoint/2010/main" val="2453179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32</a:t>
            </a:fld>
            <a:endParaRPr lang="en-US"/>
          </a:p>
        </p:txBody>
      </p:sp>
    </p:spTree>
    <p:extLst>
      <p:ext uri="{BB962C8B-B14F-4D97-AF65-F5344CB8AC3E}">
        <p14:creationId xmlns:p14="http://schemas.microsoft.com/office/powerpoint/2010/main" val="3073836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33</a:t>
            </a:fld>
            <a:endParaRPr lang="en-US"/>
          </a:p>
        </p:txBody>
      </p:sp>
    </p:spTree>
    <p:extLst>
      <p:ext uri="{BB962C8B-B14F-4D97-AF65-F5344CB8AC3E}">
        <p14:creationId xmlns:p14="http://schemas.microsoft.com/office/powerpoint/2010/main" val="533407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34</a:t>
            </a:fld>
            <a:endParaRPr lang="en-US"/>
          </a:p>
        </p:txBody>
      </p:sp>
    </p:spTree>
    <p:extLst>
      <p:ext uri="{BB962C8B-B14F-4D97-AF65-F5344CB8AC3E}">
        <p14:creationId xmlns:p14="http://schemas.microsoft.com/office/powerpoint/2010/main" val="3929533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35</a:t>
            </a:fld>
            <a:endParaRPr lang="en-US"/>
          </a:p>
        </p:txBody>
      </p:sp>
    </p:spTree>
    <p:extLst>
      <p:ext uri="{BB962C8B-B14F-4D97-AF65-F5344CB8AC3E}">
        <p14:creationId xmlns:p14="http://schemas.microsoft.com/office/powerpoint/2010/main" val="949097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36</a:t>
            </a:fld>
            <a:endParaRPr lang="en-US"/>
          </a:p>
        </p:txBody>
      </p:sp>
    </p:spTree>
    <p:extLst>
      <p:ext uri="{BB962C8B-B14F-4D97-AF65-F5344CB8AC3E}">
        <p14:creationId xmlns:p14="http://schemas.microsoft.com/office/powerpoint/2010/main" val="1836441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37</a:t>
            </a:fld>
            <a:endParaRPr lang="en-US"/>
          </a:p>
        </p:txBody>
      </p:sp>
    </p:spTree>
    <p:extLst>
      <p:ext uri="{BB962C8B-B14F-4D97-AF65-F5344CB8AC3E}">
        <p14:creationId xmlns:p14="http://schemas.microsoft.com/office/powerpoint/2010/main" val="294889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38</a:t>
            </a:fld>
            <a:endParaRPr lang="en-US"/>
          </a:p>
        </p:txBody>
      </p:sp>
    </p:spTree>
    <p:extLst>
      <p:ext uri="{BB962C8B-B14F-4D97-AF65-F5344CB8AC3E}">
        <p14:creationId xmlns:p14="http://schemas.microsoft.com/office/powerpoint/2010/main" val="495719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39</a:t>
            </a:fld>
            <a:endParaRPr lang="en-US"/>
          </a:p>
        </p:txBody>
      </p:sp>
    </p:spTree>
    <p:extLst>
      <p:ext uri="{BB962C8B-B14F-4D97-AF65-F5344CB8AC3E}">
        <p14:creationId xmlns:p14="http://schemas.microsoft.com/office/powerpoint/2010/main" val="44633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4</a:t>
            </a:fld>
            <a:endParaRPr lang="en-US"/>
          </a:p>
        </p:txBody>
      </p:sp>
    </p:spTree>
    <p:extLst>
      <p:ext uri="{BB962C8B-B14F-4D97-AF65-F5344CB8AC3E}">
        <p14:creationId xmlns:p14="http://schemas.microsoft.com/office/powerpoint/2010/main" val="298248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40</a:t>
            </a:fld>
            <a:endParaRPr lang="en-US"/>
          </a:p>
        </p:txBody>
      </p:sp>
    </p:spTree>
    <p:extLst>
      <p:ext uri="{BB962C8B-B14F-4D97-AF65-F5344CB8AC3E}">
        <p14:creationId xmlns:p14="http://schemas.microsoft.com/office/powerpoint/2010/main" val="169048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41</a:t>
            </a:fld>
            <a:endParaRPr lang="en-US"/>
          </a:p>
        </p:txBody>
      </p:sp>
    </p:spTree>
    <p:extLst>
      <p:ext uri="{BB962C8B-B14F-4D97-AF65-F5344CB8AC3E}">
        <p14:creationId xmlns:p14="http://schemas.microsoft.com/office/powerpoint/2010/main" val="3051787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42</a:t>
            </a:fld>
            <a:endParaRPr lang="en-US"/>
          </a:p>
        </p:txBody>
      </p:sp>
    </p:spTree>
    <p:extLst>
      <p:ext uri="{BB962C8B-B14F-4D97-AF65-F5344CB8AC3E}">
        <p14:creationId xmlns:p14="http://schemas.microsoft.com/office/powerpoint/2010/main" val="38805175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43</a:t>
            </a:fld>
            <a:endParaRPr lang="en-US"/>
          </a:p>
        </p:txBody>
      </p:sp>
    </p:spTree>
    <p:extLst>
      <p:ext uri="{BB962C8B-B14F-4D97-AF65-F5344CB8AC3E}">
        <p14:creationId xmlns:p14="http://schemas.microsoft.com/office/powerpoint/2010/main" val="24282447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44</a:t>
            </a:fld>
            <a:endParaRPr lang="en-US"/>
          </a:p>
        </p:txBody>
      </p:sp>
    </p:spTree>
    <p:extLst>
      <p:ext uri="{BB962C8B-B14F-4D97-AF65-F5344CB8AC3E}">
        <p14:creationId xmlns:p14="http://schemas.microsoft.com/office/powerpoint/2010/main" val="36074366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45</a:t>
            </a:fld>
            <a:endParaRPr lang="en-US"/>
          </a:p>
        </p:txBody>
      </p:sp>
    </p:spTree>
    <p:extLst>
      <p:ext uri="{BB962C8B-B14F-4D97-AF65-F5344CB8AC3E}">
        <p14:creationId xmlns:p14="http://schemas.microsoft.com/office/powerpoint/2010/main" val="674510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46</a:t>
            </a:fld>
            <a:endParaRPr lang="en-US"/>
          </a:p>
        </p:txBody>
      </p:sp>
    </p:spTree>
    <p:extLst>
      <p:ext uri="{BB962C8B-B14F-4D97-AF65-F5344CB8AC3E}">
        <p14:creationId xmlns:p14="http://schemas.microsoft.com/office/powerpoint/2010/main" val="394218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47</a:t>
            </a:fld>
            <a:endParaRPr lang="en-US"/>
          </a:p>
        </p:txBody>
      </p:sp>
    </p:spTree>
    <p:extLst>
      <p:ext uri="{BB962C8B-B14F-4D97-AF65-F5344CB8AC3E}">
        <p14:creationId xmlns:p14="http://schemas.microsoft.com/office/powerpoint/2010/main" val="562873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48</a:t>
            </a:fld>
            <a:endParaRPr lang="en-US"/>
          </a:p>
        </p:txBody>
      </p:sp>
    </p:spTree>
    <p:extLst>
      <p:ext uri="{BB962C8B-B14F-4D97-AF65-F5344CB8AC3E}">
        <p14:creationId xmlns:p14="http://schemas.microsoft.com/office/powerpoint/2010/main" val="261280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5</a:t>
            </a:fld>
            <a:endParaRPr lang="en-US"/>
          </a:p>
        </p:txBody>
      </p:sp>
    </p:spTree>
    <p:extLst>
      <p:ext uri="{BB962C8B-B14F-4D97-AF65-F5344CB8AC3E}">
        <p14:creationId xmlns:p14="http://schemas.microsoft.com/office/powerpoint/2010/main" val="23617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6</a:t>
            </a:fld>
            <a:endParaRPr lang="en-US"/>
          </a:p>
        </p:txBody>
      </p:sp>
    </p:spTree>
    <p:extLst>
      <p:ext uri="{BB962C8B-B14F-4D97-AF65-F5344CB8AC3E}">
        <p14:creationId xmlns:p14="http://schemas.microsoft.com/office/powerpoint/2010/main" val="377800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7</a:t>
            </a:fld>
            <a:endParaRPr lang="en-US"/>
          </a:p>
        </p:txBody>
      </p:sp>
    </p:spTree>
    <p:extLst>
      <p:ext uri="{BB962C8B-B14F-4D97-AF65-F5344CB8AC3E}">
        <p14:creationId xmlns:p14="http://schemas.microsoft.com/office/powerpoint/2010/main" val="319077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8</a:t>
            </a:fld>
            <a:endParaRPr lang="en-US"/>
          </a:p>
        </p:txBody>
      </p:sp>
    </p:spTree>
    <p:extLst>
      <p:ext uri="{BB962C8B-B14F-4D97-AF65-F5344CB8AC3E}">
        <p14:creationId xmlns:p14="http://schemas.microsoft.com/office/powerpoint/2010/main" val="178290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C4254-FAD0-4445-8848-D167B1E09137}" type="slidenum">
              <a:rPr lang="en-US" smtClean="0"/>
              <a:t>9</a:t>
            </a:fld>
            <a:endParaRPr lang="en-US"/>
          </a:p>
        </p:txBody>
      </p:sp>
    </p:spTree>
    <p:extLst>
      <p:ext uri="{BB962C8B-B14F-4D97-AF65-F5344CB8AC3E}">
        <p14:creationId xmlns:p14="http://schemas.microsoft.com/office/powerpoint/2010/main" val="3261886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D0D1-E9AA-0E28-70F0-4203D55B5152}"/>
              </a:ext>
            </a:extLst>
          </p:cNvPr>
          <p:cNvSpPr>
            <a:spLocks noGrp="1"/>
          </p:cNvSpPr>
          <p:nvPr>
            <p:ph type="ctrTitle"/>
          </p:nvPr>
        </p:nvSpPr>
        <p:spPr>
          <a:xfrm>
            <a:off x="2563090" y="5333474"/>
            <a:ext cx="9088581" cy="1265806"/>
          </a:xfrm>
        </p:spPr>
        <p:txBody>
          <a:bodyPr anchor="ctr"/>
          <a:lstStyle>
            <a:lvl1pPr algn="r">
              <a:defRPr sz="2250">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p>
        </p:txBody>
      </p:sp>
      <p:pic>
        <p:nvPicPr>
          <p:cNvPr id="12" name="Picture 11">
            <a:extLst>
              <a:ext uri="{FF2B5EF4-FFF2-40B4-BE49-F238E27FC236}">
                <a16:creationId xmlns:a16="http://schemas.microsoft.com/office/drawing/2014/main" id="{3E7C2853-D147-5D25-22E5-7A1BE2072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62" y="891625"/>
            <a:ext cx="5957889" cy="835907"/>
          </a:xfrm>
          <a:prstGeom prst="rect">
            <a:avLst/>
          </a:prstGeom>
        </p:spPr>
      </p:pic>
      <p:sp>
        <p:nvSpPr>
          <p:cNvPr id="13" name="TextBox 12">
            <a:extLst>
              <a:ext uri="{FF2B5EF4-FFF2-40B4-BE49-F238E27FC236}">
                <a16:creationId xmlns:a16="http://schemas.microsoft.com/office/drawing/2014/main" id="{A478DCBD-40B1-10AD-0EE4-2FF37C4CC58E}"/>
              </a:ext>
            </a:extLst>
          </p:cNvPr>
          <p:cNvSpPr txBox="1"/>
          <p:nvPr/>
        </p:nvSpPr>
        <p:spPr>
          <a:xfrm>
            <a:off x="800101" y="1907760"/>
            <a:ext cx="5295900" cy="300082"/>
          </a:xfrm>
          <a:prstGeom prst="rect">
            <a:avLst/>
          </a:prstGeom>
          <a:noFill/>
        </p:spPr>
        <p:txBody>
          <a:bodyPr wrap="square" rtlCol="0">
            <a:spAutoFit/>
          </a:bodyPr>
          <a:lstStyle/>
          <a:p>
            <a:r>
              <a:rPr lang="en-US" sz="1350">
                <a:solidFill>
                  <a:srgbClr val="002649"/>
                </a:solidFill>
                <a:latin typeface="Lato Heavy" panose="020F0502020204030203" pitchFamily="34" charset="0"/>
                <a:ea typeface="Lato Heavy" panose="020F0502020204030203" pitchFamily="34" charset="0"/>
                <a:cs typeface="Lato Heavy" panose="020F0502020204030203" pitchFamily="34" charset="0"/>
              </a:rPr>
              <a:t>www.CooperLevenson.com</a:t>
            </a:r>
          </a:p>
        </p:txBody>
      </p:sp>
      <p:sp>
        <p:nvSpPr>
          <p:cNvPr id="8" name="Text Placeholder 7">
            <a:extLst>
              <a:ext uri="{FF2B5EF4-FFF2-40B4-BE49-F238E27FC236}">
                <a16:creationId xmlns:a16="http://schemas.microsoft.com/office/drawing/2014/main" id="{9C89D4BE-C668-5D16-1734-A795485B10E3}"/>
              </a:ext>
            </a:extLst>
          </p:cNvPr>
          <p:cNvSpPr>
            <a:spLocks noGrp="1"/>
          </p:cNvSpPr>
          <p:nvPr>
            <p:ph type="body" sz="quarter" idx="10" hasCustomPrompt="1"/>
          </p:nvPr>
        </p:nvSpPr>
        <p:spPr>
          <a:xfrm>
            <a:off x="2563814" y="3429000"/>
            <a:ext cx="9088437" cy="1701800"/>
          </a:xfrm>
        </p:spPr>
        <p:txBody>
          <a:bodyPr/>
          <a:lstStyle>
            <a:lvl1pPr algn="r">
              <a:buNone/>
              <a:defRPr sz="4500">
                <a:latin typeface="Lato Heavy" panose="020F0502020204030203" pitchFamily="34" charset="0"/>
                <a:ea typeface="Lato Heavy" panose="020F0502020204030203" pitchFamily="34" charset="0"/>
                <a:cs typeface="Lato Heavy" panose="020F0502020204030203" pitchFamily="34" charset="0"/>
              </a:defRPr>
            </a:lvl1pPr>
            <a:lvl2pPr>
              <a:defRPr>
                <a:latin typeface="Lato Heavy" panose="020F0502020204030203" pitchFamily="34" charset="0"/>
                <a:ea typeface="Lato Heavy" panose="020F0502020204030203" pitchFamily="34" charset="0"/>
                <a:cs typeface="Lato Heavy" panose="020F0502020204030203" pitchFamily="34" charset="0"/>
              </a:defRPr>
            </a:lvl2pPr>
            <a:lvl3pPr>
              <a:defRPr>
                <a:latin typeface="Lato Heavy" panose="020F0502020204030203" pitchFamily="34" charset="0"/>
                <a:ea typeface="Lato Heavy" panose="020F0502020204030203" pitchFamily="34" charset="0"/>
                <a:cs typeface="Lato Heavy" panose="020F0502020204030203" pitchFamily="34" charset="0"/>
              </a:defRPr>
            </a:lvl3pPr>
            <a:lvl4pPr>
              <a:defRPr>
                <a:latin typeface="Lato Heavy" panose="020F0502020204030203" pitchFamily="34" charset="0"/>
                <a:ea typeface="Lato Heavy" panose="020F0502020204030203" pitchFamily="34" charset="0"/>
                <a:cs typeface="Lato Heavy" panose="020F0502020204030203" pitchFamily="34" charset="0"/>
              </a:defRPr>
            </a:lvl4pPr>
            <a:lvl5pPr>
              <a:defRPr>
                <a:latin typeface="Lato Heavy" panose="020F0502020204030203" pitchFamily="34" charset="0"/>
                <a:ea typeface="Lato Heavy" panose="020F0502020204030203" pitchFamily="34" charset="0"/>
                <a:cs typeface="Lato Heavy" panose="020F0502020204030203" pitchFamily="34" charset="0"/>
              </a:defRPr>
            </a:lvl5pPr>
          </a:lstStyle>
          <a:p>
            <a:pPr lvl="0"/>
            <a:r>
              <a:rPr lang="en-US"/>
              <a:t>Click to add text</a:t>
            </a:r>
          </a:p>
        </p:txBody>
      </p:sp>
    </p:spTree>
    <p:extLst>
      <p:ext uri="{BB962C8B-B14F-4D97-AF65-F5344CB8AC3E}">
        <p14:creationId xmlns:p14="http://schemas.microsoft.com/office/powerpoint/2010/main" val="3402422495"/>
      </p:ext>
    </p:extLst>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9C7B-7A7C-4A29-A96F-3AE126CCDDAD}" type="datetime1">
              <a:rPr lang="en-US" smtClean="0"/>
              <a:t>4/21/2026</a:t>
            </a:fld>
            <a:endParaRPr lang="en-US"/>
          </a:p>
        </p:txBody>
      </p:sp>
      <p:sp>
        <p:nvSpPr>
          <p:cNvPr id="5" name="Footer Placeholder 4"/>
          <p:cNvSpPr>
            <a:spLocks noGrp="1"/>
          </p:cNvSpPr>
          <p:nvPr>
            <p:ph type="ftr" sz="quarter" idx="11"/>
          </p:nvPr>
        </p:nvSpPr>
        <p:spPr/>
        <p:txBody>
          <a:bodyPr/>
          <a:lstStyle/>
          <a:p>
            <a:r>
              <a:rPr lang="en-US"/>
              <a:t>(c) Jill Ojserkis, Esq., Cooper Levenson 2026</a:t>
            </a:r>
          </a:p>
        </p:txBody>
      </p:sp>
      <p:sp>
        <p:nvSpPr>
          <p:cNvPr id="6" name="Slide Number Placeholder 5"/>
          <p:cNvSpPr>
            <a:spLocks noGrp="1"/>
          </p:cNvSpPr>
          <p:nvPr>
            <p:ph type="sldNum" sz="quarter" idx="12"/>
          </p:nvPr>
        </p:nvSpPr>
        <p:spPr/>
        <p:txBody>
          <a:bodyPr/>
          <a:lstStyle/>
          <a:p>
            <a:fld id="{96A5B6C2-32A8-43E1-A40E-3A2DA6C246F0}" type="slidenum">
              <a:rPr lang="en-US" smtClean="0"/>
              <a:t>‹#›</a:t>
            </a:fld>
            <a:endParaRPr lang="en-US"/>
          </a:p>
        </p:txBody>
      </p:sp>
    </p:spTree>
    <p:extLst>
      <p:ext uri="{BB962C8B-B14F-4D97-AF65-F5344CB8AC3E}">
        <p14:creationId xmlns:p14="http://schemas.microsoft.com/office/powerpoint/2010/main" val="38754450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B519B6-85A2-3CAE-6AF4-A0BED34FC061}"/>
              </a:ext>
            </a:extLst>
          </p:cNvPr>
          <p:cNvSpPr txBox="1"/>
          <p:nvPr/>
        </p:nvSpPr>
        <p:spPr>
          <a:xfrm>
            <a:off x="423537" y="1987371"/>
            <a:ext cx="686529" cy="750205"/>
          </a:xfrm>
          <a:prstGeom prst="rect">
            <a:avLst/>
          </a:prstGeom>
          <a:noFill/>
        </p:spPr>
        <p:txBody>
          <a:bodyPr wrap="square" rtlCol="0">
            <a:spAutoFit/>
            <a:scene3d>
              <a:camera prst="orthographicFront">
                <a:rot lat="0" lon="10800000" rev="0"/>
              </a:camera>
              <a:lightRig rig="threePt" dir="t"/>
            </a:scene3d>
          </a:bodyPr>
          <a:lstStyle/>
          <a:p>
            <a:r>
              <a:rPr lang="en-US" sz="4275" b="1">
                <a:solidFill>
                  <a:srgbClr val="CBB584"/>
                </a:solidFill>
                <a:latin typeface="Arial Black" panose="020B0A04020102020204" pitchFamily="34" charset="0"/>
              </a:rPr>
              <a:t>”</a:t>
            </a:r>
          </a:p>
        </p:txBody>
      </p:sp>
      <p:cxnSp>
        <p:nvCxnSpPr>
          <p:cNvPr id="10" name="Straight Connector 9">
            <a:extLst>
              <a:ext uri="{FF2B5EF4-FFF2-40B4-BE49-F238E27FC236}">
                <a16:creationId xmlns:a16="http://schemas.microsoft.com/office/drawing/2014/main" id="{EF30C566-84E2-3B77-DE60-8C5709960BA6}"/>
              </a:ext>
            </a:extLst>
          </p:cNvPr>
          <p:cNvCxnSpPr/>
          <p:nvPr/>
        </p:nvCxnSpPr>
        <p:spPr>
          <a:xfrm flipH="1">
            <a:off x="702100" y="1537155"/>
            <a:ext cx="0" cy="450215"/>
          </a:xfrm>
          <a:prstGeom prst="line">
            <a:avLst/>
          </a:prstGeom>
          <a:ln w="38100">
            <a:solidFill>
              <a:srgbClr val="CBB584"/>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61C20CF-33F5-4C40-DB2C-7D2A55C684E9}"/>
              </a:ext>
            </a:extLst>
          </p:cNvPr>
          <p:cNvCxnSpPr/>
          <p:nvPr/>
        </p:nvCxnSpPr>
        <p:spPr>
          <a:xfrm flipH="1">
            <a:off x="702100" y="2519543"/>
            <a:ext cx="0" cy="2272803"/>
          </a:xfrm>
          <a:prstGeom prst="line">
            <a:avLst/>
          </a:prstGeom>
          <a:ln w="38100">
            <a:solidFill>
              <a:srgbClr val="CBB584"/>
            </a:solidFill>
          </a:ln>
          <a:effectLst>
            <a:outerShdw dist="50800" dir="5400000" algn="ctr" rotWithShape="0">
              <a:srgbClr val="000000">
                <a:alpha val="43137"/>
              </a:srgbClr>
            </a:outerShdw>
            <a:softEdge rad="0"/>
          </a:effectLst>
        </p:spPr>
        <p:style>
          <a:lnRef idx="2">
            <a:schemeClr val="accent1"/>
          </a:lnRef>
          <a:fillRef idx="0">
            <a:schemeClr val="accent1"/>
          </a:fillRef>
          <a:effectRef idx="1">
            <a:schemeClr val="accent1"/>
          </a:effectRef>
          <a:fontRef idx="minor">
            <a:schemeClr val="tx1"/>
          </a:fontRef>
        </p:style>
      </p:cxnSp>
      <p:sp>
        <p:nvSpPr>
          <p:cNvPr id="16" name="Text Placeholder 15">
            <a:extLst>
              <a:ext uri="{FF2B5EF4-FFF2-40B4-BE49-F238E27FC236}">
                <a16:creationId xmlns:a16="http://schemas.microsoft.com/office/drawing/2014/main" id="{5B4CB028-078A-12C4-DB50-9CFEF6AAA13A}"/>
              </a:ext>
            </a:extLst>
          </p:cNvPr>
          <p:cNvSpPr>
            <a:spLocks noGrp="1"/>
          </p:cNvSpPr>
          <p:nvPr>
            <p:ph type="body" sz="quarter" idx="11"/>
          </p:nvPr>
        </p:nvSpPr>
        <p:spPr>
          <a:xfrm>
            <a:off x="7512153" y="5284566"/>
            <a:ext cx="4113511" cy="393700"/>
          </a:xfrm>
        </p:spPr>
        <p:txBody>
          <a:bodyPr/>
          <a:lstStyle>
            <a:lvl1pPr marL="0" indent="0">
              <a:buNone/>
              <a:defRPr sz="1275" i="1">
                <a:latin typeface="Lato" panose="020F0502020204030203" pitchFamily="34" charset="0"/>
                <a:ea typeface="Lato" panose="020F0502020204030203" pitchFamily="34" charset="0"/>
                <a:cs typeface="Lato" panose="020F0502020204030203" pitchFamily="34" charset="0"/>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6EA5CAED-D4FC-D616-DBA5-65C7EE821C02}"/>
              </a:ext>
            </a:extLst>
          </p:cNvPr>
          <p:cNvCxnSpPr/>
          <p:nvPr/>
        </p:nvCxnSpPr>
        <p:spPr>
          <a:xfrm flipH="1">
            <a:off x="702100" y="4792344"/>
            <a:ext cx="0" cy="689072"/>
          </a:xfrm>
          <a:prstGeom prst="line">
            <a:avLst/>
          </a:prstGeom>
          <a:ln w="38100">
            <a:gradFill>
              <a:gsLst>
                <a:gs pos="0">
                  <a:srgbClr val="CBB584"/>
                </a:gs>
                <a:gs pos="66000">
                  <a:srgbClr val="CBB584"/>
                </a:gs>
                <a:gs pos="82000">
                  <a:schemeClr val="bg1"/>
                </a:gs>
                <a:gs pos="100000">
                  <a:schemeClr val="bg1"/>
                </a:gs>
              </a:gsLst>
              <a:lin ang="5400000" scaled="1"/>
            </a:gradFill>
          </a:ln>
          <a:effectLst>
            <a:softEdge rad="0"/>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41C8A84F-0E4B-774B-364D-78F9B2C2E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301" y="5950931"/>
            <a:ext cx="2465105" cy="345860"/>
          </a:xfrm>
          <a:prstGeom prst="rect">
            <a:avLst/>
          </a:prstGeom>
        </p:spPr>
      </p:pic>
      <p:sp>
        <p:nvSpPr>
          <p:cNvPr id="6" name="Title 1">
            <a:extLst>
              <a:ext uri="{FF2B5EF4-FFF2-40B4-BE49-F238E27FC236}">
                <a16:creationId xmlns:a16="http://schemas.microsoft.com/office/drawing/2014/main" id="{6509DCA6-8C41-7100-7349-E6E9F3C07761}"/>
              </a:ext>
            </a:extLst>
          </p:cNvPr>
          <p:cNvSpPr>
            <a:spLocks noGrp="1"/>
          </p:cNvSpPr>
          <p:nvPr>
            <p:ph type="title"/>
          </p:nvPr>
        </p:nvSpPr>
        <p:spPr>
          <a:xfrm>
            <a:off x="838200" y="365127"/>
            <a:ext cx="10515600" cy="844697"/>
          </a:xfrm>
        </p:spPr>
        <p:txBody>
          <a:bodyPr/>
          <a:lstStyle>
            <a:lvl1pPr>
              <a:defRPr sz="2400">
                <a:solidFill>
                  <a:srgbClr val="002649"/>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Master title style</a:t>
            </a:r>
          </a:p>
        </p:txBody>
      </p:sp>
      <p:sp>
        <p:nvSpPr>
          <p:cNvPr id="9" name="Text Placeholder 6">
            <a:extLst>
              <a:ext uri="{FF2B5EF4-FFF2-40B4-BE49-F238E27FC236}">
                <a16:creationId xmlns:a16="http://schemas.microsoft.com/office/drawing/2014/main" id="{8D318597-0CEB-AAE7-0375-A737D687AD34}"/>
              </a:ext>
            </a:extLst>
          </p:cNvPr>
          <p:cNvSpPr>
            <a:spLocks noGrp="1"/>
          </p:cNvSpPr>
          <p:nvPr>
            <p:ph type="body" sz="quarter" idx="10"/>
          </p:nvPr>
        </p:nvSpPr>
        <p:spPr>
          <a:xfrm>
            <a:off x="1110066" y="1537157"/>
            <a:ext cx="10515599" cy="3583485"/>
          </a:xfrm>
        </p:spPr>
        <p:txBody>
          <a:bodyPr/>
          <a:lstStyle>
            <a:lvl1pPr marL="171450" indent="-171450">
              <a:spcBef>
                <a:spcPts val="750"/>
              </a:spcBef>
              <a:buSzTx/>
              <a:buFont typeface="Arial" panose="020B0604020202020204" pitchFamily="34" charset="0"/>
              <a:buChar char="•"/>
              <a:defRPr sz="1500">
                <a:latin typeface="Lato" panose="020F0502020204030203" pitchFamily="34" charset="0"/>
                <a:ea typeface="Lato" panose="020F0502020204030203" pitchFamily="34" charset="0"/>
                <a:cs typeface="Lato" panose="020F0502020204030203" pitchFamily="34" charset="0"/>
              </a:defRPr>
            </a:lvl1pPr>
            <a:lvl2pPr>
              <a:defRPr sz="1275">
                <a:latin typeface="Lato" panose="020F0502020204030203" pitchFamily="34" charset="0"/>
                <a:ea typeface="Lato" panose="020F0502020204030203" pitchFamily="34" charset="0"/>
                <a:cs typeface="Lato" panose="020F0502020204030203" pitchFamily="34" charset="0"/>
              </a:defRPr>
            </a:lvl2pPr>
            <a:lvl3pPr>
              <a:defRPr sz="1275">
                <a:latin typeface="Lato" panose="020F0502020204030203" pitchFamily="34" charset="0"/>
                <a:ea typeface="Lato" panose="020F0502020204030203" pitchFamily="34" charset="0"/>
                <a:cs typeface="Lato" panose="020F0502020204030203" pitchFamily="34" charset="0"/>
              </a:defRPr>
            </a:lvl3pPr>
            <a:lvl4pPr>
              <a:defRPr sz="1275">
                <a:latin typeface="Lato" panose="020F0502020204030203" pitchFamily="34" charset="0"/>
                <a:ea typeface="Lato" panose="020F0502020204030203" pitchFamily="34" charset="0"/>
                <a:cs typeface="Lato" panose="020F0502020204030203" pitchFamily="34" charset="0"/>
              </a:defRPr>
            </a:lvl4pPr>
            <a:lvl5pPr>
              <a:defRPr sz="1275">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0186F52C-9273-4660-6CCB-7BF513788C3B}"/>
              </a:ext>
            </a:extLst>
          </p:cNvPr>
          <p:cNvSpPr>
            <a:spLocks noGrp="1"/>
          </p:cNvSpPr>
          <p:nvPr>
            <p:ph type="sldNum" sz="quarter" idx="14"/>
          </p:nvPr>
        </p:nvSpPr>
        <p:spPr>
          <a:xfrm>
            <a:off x="11500968" y="5931668"/>
            <a:ext cx="469355" cy="365125"/>
          </a:xfrm>
        </p:spPr>
        <p:txBody>
          <a:bodyPr/>
          <a:lstStyle>
            <a:lvl1pPr>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fld id="{96A5B6C2-32A8-43E1-A40E-3A2DA6C246F0}" type="slidenum">
              <a:rPr lang="en-US" smtClean="0"/>
              <a:t>‹#›</a:t>
            </a:fld>
            <a:endParaRPr lang="en-US"/>
          </a:p>
        </p:txBody>
      </p:sp>
    </p:spTree>
    <p:extLst>
      <p:ext uri="{BB962C8B-B14F-4D97-AF65-F5344CB8AC3E}">
        <p14:creationId xmlns:p14="http://schemas.microsoft.com/office/powerpoint/2010/main" val="362262274"/>
      </p:ext>
    </p:extLst>
  </p:cSld>
  <p:clrMapOvr>
    <a:masterClrMapping/>
  </p:clrMapOv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Only">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4811-5544-DF8A-FC3C-95C6C408AFB4}"/>
              </a:ext>
            </a:extLst>
          </p:cNvPr>
          <p:cNvSpPr>
            <a:spLocks noGrp="1"/>
          </p:cNvSpPr>
          <p:nvPr>
            <p:ph type="title"/>
          </p:nvPr>
        </p:nvSpPr>
        <p:spPr>
          <a:xfrm>
            <a:off x="838200" y="365127"/>
            <a:ext cx="10515600" cy="844697"/>
          </a:xfrm>
        </p:spPr>
        <p:txBody>
          <a:bodyPr/>
          <a:lstStyle>
            <a:lvl1pPr>
              <a:defRPr sz="2400">
                <a:solidFill>
                  <a:srgbClr val="002649"/>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Master title style</a:t>
            </a:r>
          </a:p>
        </p:txBody>
      </p:sp>
      <p:sp>
        <p:nvSpPr>
          <p:cNvPr id="7" name="Text Placeholder 6">
            <a:extLst>
              <a:ext uri="{FF2B5EF4-FFF2-40B4-BE49-F238E27FC236}">
                <a16:creationId xmlns:a16="http://schemas.microsoft.com/office/drawing/2014/main" id="{114A26C4-3EDF-0F5A-9041-0A825CEABB43}"/>
              </a:ext>
            </a:extLst>
          </p:cNvPr>
          <p:cNvSpPr>
            <a:spLocks noGrp="1"/>
          </p:cNvSpPr>
          <p:nvPr>
            <p:ph type="body" sz="quarter" idx="10"/>
          </p:nvPr>
        </p:nvSpPr>
        <p:spPr>
          <a:xfrm>
            <a:off x="838202" y="1656802"/>
            <a:ext cx="10515599" cy="4096885"/>
          </a:xfrm>
        </p:spPr>
        <p:txBody>
          <a:bodyPr/>
          <a:lstStyle>
            <a:lvl1pPr marL="171450" indent="-171450">
              <a:spcBef>
                <a:spcPts val="375"/>
              </a:spcBef>
              <a:buSzTx/>
              <a:buFont typeface="Arial" panose="020B0604020202020204" pitchFamily="34" charset="0"/>
              <a:buChar char="•"/>
              <a:defRPr sz="1500">
                <a:latin typeface="Lato" panose="020F0502020204030203" pitchFamily="34" charset="0"/>
                <a:ea typeface="Lato" panose="020F0502020204030203" pitchFamily="34" charset="0"/>
                <a:cs typeface="Lato" panose="020F0502020204030203" pitchFamily="34" charset="0"/>
              </a:defRPr>
            </a:lvl1pPr>
            <a:lvl2pPr>
              <a:defRPr sz="1275">
                <a:latin typeface="Lato" panose="020F0502020204030203" pitchFamily="34" charset="0"/>
                <a:ea typeface="Lato" panose="020F0502020204030203" pitchFamily="34" charset="0"/>
                <a:cs typeface="Lato" panose="020F0502020204030203" pitchFamily="34" charset="0"/>
              </a:defRPr>
            </a:lvl2pPr>
            <a:lvl3pPr>
              <a:defRPr sz="1275">
                <a:latin typeface="Lato" panose="020F0502020204030203" pitchFamily="34" charset="0"/>
                <a:ea typeface="Lato" panose="020F0502020204030203" pitchFamily="34" charset="0"/>
                <a:cs typeface="Lato" panose="020F0502020204030203" pitchFamily="34" charset="0"/>
              </a:defRPr>
            </a:lvl3pPr>
            <a:lvl4pPr>
              <a:defRPr sz="1275">
                <a:latin typeface="Lato" panose="020F0502020204030203" pitchFamily="34" charset="0"/>
                <a:ea typeface="Lato" panose="020F0502020204030203" pitchFamily="34" charset="0"/>
                <a:cs typeface="Lato" panose="020F0502020204030203" pitchFamily="34" charset="0"/>
              </a:defRPr>
            </a:lvl4pPr>
            <a:lvl5pPr>
              <a:defRPr sz="1275">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pic>
        <p:nvPicPr>
          <p:cNvPr id="10" name="Picture 9">
            <a:extLst>
              <a:ext uri="{FF2B5EF4-FFF2-40B4-BE49-F238E27FC236}">
                <a16:creationId xmlns:a16="http://schemas.microsoft.com/office/drawing/2014/main" id="{BB7DCD23-AEAD-2DB4-0239-B436EBCCE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301" y="5950931"/>
            <a:ext cx="2465105" cy="345860"/>
          </a:xfrm>
          <a:prstGeom prst="rect">
            <a:avLst/>
          </a:prstGeom>
        </p:spPr>
      </p:pic>
      <p:sp>
        <p:nvSpPr>
          <p:cNvPr id="11" name="Slide Number Placeholder 6">
            <a:extLst>
              <a:ext uri="{FF2B5EF4-FFF2-40B4-BE49-F238E27FC236}">
                <a16:creationId xmlns:a16="http://schemas.microsoft.com/office/drawing/2014/main" id="{DE194352-3C25-89FE-B94B-CE1E96DE6E3B}"/>
              </a:ext>
            </a:extLst>
          </p:cNvPr>
          <p:cNvSpPr>
            <a:spLocks noGrp="1"/>
          </p:cNvSpPr>
          <p:nvPr>
            <p:ph type="sldNum" sz="quarter" idx="14"/>
          </p:nvPr>
        </p:nvSpPr>
        <p:spPr>
          <a:xfrm>
            <a:off x="11500968" y="5931668"/>
            <a:ext cx="469355" cy="365125"/>
          </a:xfrm>
        </p:spPr>
        <p:txBody>
          <a:bodyPr/>
          <a:lstStyle>
            <a:lvl1pPr>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fld id="{96A5B6C2-32A8-43E1-A40E-3A2DA6C246F0}" type="slidenum">
              <a:rPr lang="en-US" smtClean="0"/>
              <a:t>‹#›</a:t>
            </a:fld>
            <a:endParaRPr lang="en-US"/>
          </a:p>
        </p:txBody>
      </p:sp>
    </p:spTree>
    <p:extLst>
      <p:ext uri="{BB962C8B-B14F-4D97-AF65-F5344CB8AC3E}">
        <p14:creationId xmlns:p14="http://schemas.microsoft.com/office/powerpoint/2010/main" val="3263111170"/>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Photo Righ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4811-5544-DF8A-FC3C-95C6C408AFB4}"/>
              </a:ext>
            </a:extLst>
          </p:cNvPr>
          <p:cNvSpPr>
            <a:spLocks noGrp="1"/>
          </p:cNvSpPr>
          <p:nvPr>
            <p:ph type="title"/>
          </p:nvPr>
        </p:nvSpPr>
        <p:spPr>
          <a:xfrm>
            <a:off x="838200" y="365127"/>
            <a:ext cx="10515600" cy="844697"/>
          </a:xfrm>
        </p:spPr>
        <p:txBody>
          <a:bodyPr/>
          <a:lstStyle>
            <a:lvl1pPr>
              <a:defRPr sz="2400">
                <a:solidFill>
                  <a:srgbClr val="002649"/>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Master title style</a:t>
            </a:r>
          </a:p>
        </p:txBody>
      </p:sp>
      <p:sp>
        <p:nvSpPr>
          <p:cNvPr id="7" name="Text Placeholder 6">
            <a:extLst>
              <a:ext uri="{FF2B5EF4-FFF2-40B4-BE49-F238E27FC236}">
                <a16:creationId xmlns:a16="http://schemas.microsoft.com/office/drawing/2014/main" id="{114A26C4-3EDF-0F5A-9041-0A825CEABB43}"/>
              </a:ext>
            </a:extLst>
          </p:cNvPr>
          <p:cNvSpPr>
            <a:spLocks noGrp="1"/>
          </p:cNvSpPr>
          <p:nvPr>
            <p:ph type="body" sz="quarter" idx="10"/>
          </p:nvPr>
        </p:nvSpPr>
        <p:spPr>
          <a:xfrm>
            <a:off x="838201" y="1656802"/>
            <a:ext cx="7110047" cy="4096885"/>
          </a:xfrm>
        </p:spPr>
        <p:txBody>
          <a:bodyPr/>
          <a:lstStyle>
            <a:lvl1pPr marL="171450" indent="-171450">
              <a:spcBef>
                <a:spcPts val="375"/>
              </a:spcBef>
              <a:buSzTx/>
              <a:buFont typeface="Arial" panose="020B0604020202020204" pitchFamily="34" charset="0"/>
              <a:buChar char="•"/>
              <a:defRPr sz="1500">
                <a:latin typeface="Lato" panose="020F0502020204030203" pitchFamily="34" charset="0"/>
                <a:ea typeface="Lato" panose="020F0502020204030203" pitchFamily="34" charset="0"/>
                <a:cs typeface="Lato" panose="020F0502020204030203" pitchFamily="34" charset="0"/>
              </a:defRPr>
            </a:lvl1pPr>
            <a:lvl2pPr>
              <a:defRPr sz="1275">
                <a:latin typeface="Lato" panose="020F0502020204030203" pitchFamily="34" charset="0"/>
                <a:ea typeface="Lato" panose="020F0502020204030203" pitchFamily="34" charset="0"/>
                <a:cs typeface="Lato" panose="020F0502020204030203" pitchFamily="34" charset="0"/>
              </a:defRPr>
            </a:lvl2pPr>
            <a:lvl3pPr>
              <a:defRPr sz="1275">
                <a:latin typeface="Lato" panose="020F0502020204030203" pitchFamily="34" charset="0"/>
                <a:ea typeface="Lato" panose="020F0502020204030203" pitchFamily="34" charset="0"/>
                <a:cs typeface="Lato" panose="020F0502020204030203" pitchFamily="34" charset="0"/>
              </a:defRPr>
            </a:lvl3pPr>
            <a:lvl4pPr>
              <a:defRPr sz="1275">
                <a:latin typeface="Lato" panose="020F0502020204030203" pitchFamily="34" charset="0"/>
                <a:ea typeface="Lato" panose="020F0502020204030203" pitchFamily="34" charset="0"/>
                <a:cs typeface="Lato" panose="020F0502020204030203" pitchFamily="34" charset="0"/>
              </a:defRPr>
            </a:lvl4pPr>
            <a:lvl5pPr>
              <a:defRPr sz="1275">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C6C0E708-730C-B445-3283-D24ADA0CD3BC}"/>
              </a:ext>
            </a:extLst>
          </p:cNvPr>
          <p:cNvSpPr>
            <a:spLocks noGrp="1"/>
          </p:cNvSpPr>
          <p:nvPr>
            <p:ph type="pic" sz="quarter" idx="11"/>
          </p:nvPr>
        </p:nvSpPr>
        <p:spPr>
          <a:xfrm>
            <a:off x="8356652" y="1656802"/>
            <a:ext cx="3558747" cy="4096885"/>
          </a:xfrm>
        </p:spPr>
        <p:txBody>
          <a:bodyPr/>
          <a:lstStyle/>
          <a:p>
            <a:r>
              <a:rPr lang="en-US"/>
              <a:t>Click icon to add picture</a:t>
            </a:r>
          </a:p>
        </p:txBody>
      </p:sp>
      <p:pic>
        <p:nvPicPr>
          <p:cNvPr id="8" name="Picture 7">
            <a:extLst>
              <a:ext uri="{FF2B5EF4-FFF2-40B4-BE49-F238E27FC236}">
                <a16:creationId xmlns:a16="http://schemas.microsoft.com/office/drawing/2014/main" id="{D1A95F7A-089B-BB3A-3281-A88F8B977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301" y="5950931"/>
            <a:ext cx="2465105" cy="345860"/>
          </a:xfrm>
          <a:prstGeom prst="rect">
            <a:avLst/>
          </a:prstGeom>
        </p:spPr>
      </p:pic>
      <p:sp>
        <p:nvSpPr>
          <p:cNvPr id="9" name="Slide Number Placeholder 6">
            <a:extLst>
              <a:ext uri="{FF2B5EF4-FFF2-40B4-BE49-F238E27FC236}">
                <a16:creationId xmlns:a16="http://schemas.microsoft.com/office/drawing/2014/main" id="{3109C7E1-F2AE-9CBD-A353-4ACC8C8D9FC2}"/>
              </a:ext>
            </a:extLst>
          </p:cNvPr>
          <p:cNvSpPr>
            <a:spLocks noGrp="1"/>
          </p:cNvSpPr>
          <p:nvPr>
            <p:ph type="sldNum" sz="quarter" idx="14"/>
          </p:nvPr>
        </p:nvSpPr>
        <p:spPr>
          <a:xfrm>
            <a:off x="11500968" y="5931668"/>
            <a:ext cx="469355" cy="365125"/>
          </a:xfrm>
        </p:spPr>
        <p:txBody>
          <a:bodyPr/>
          <a:lstStyle>
            <a:lvl1pPr>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fld id="{96A5B6C2-32A8-43E1-A40E-3A2DA6C246F0}" type="slidenum">
              <a:rPr lang="en-US" smtClean="0"/>
              <a:t>‹#›</a:t>
            </a:fld>
            <a:endParaRPr lang="en-US"/>
          </a:p>
        </p:txBody>
      </p:sp>
    </p:spTree>
    <p:extLst>
      <p:ext uri="{BB962C8B-B14F-4D97-AF65-F5344CB8AC3E}">
        <p14:creationId xmlns:p14="http://schemas.microsoft.com/office/powerpoint/2010/main" val="3058482656"/>
      </p:ext>
    </p:extLst>
  </p:cSld>
  <p:clrMapOvr>
    <a:masterClrMapping/>
  </p:clrMapOv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Photo Lef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4811-5544-DF8A-FC3C-95C6C408AFB4}"/>
              </a:ext>
            </a:extLst>
          </p:cNvPr>
          <p:cNvSpPr>
            <a:spLocks noGrp="1"/>
          </p:cNvSpPr>
          <p:nvPr>
            <p:ph type="title"/>
          </p:nvPr>
        </p:nvSpPr>
        <p:spPr>
          <a:xfrm>
            <a:off x="838200" y="365127"/>
            <a:ext cx="10515600" cy="844697"/>
          </a:xfrm>
        </p:spPr>
        <p:txBody>
          <a:bodyPr/>
          <a:lstStyle>
            <a:lvl1pPr>
              <a:defRPr sz="2400">
                <a:solidFill>
                  <a:srgbClr val="002649"/>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Master title style</a:t>
            </a:r>
          </a:p>
        </p:txBody>
      </p:sp>
      <p:sp>
        <p:nvSpPr>
          <p:cNvPr id="7" name="Text Placeholder 6">
            <a:extLst>
              <a:ext uri="{FF2B5EF4-FFF2-40B4-BE49-F238E27FC236}">
                <a16:creationId xmlns:a16="http://schemas.microsoft.com/office/drawing/2014/main" id="{114A26C4-3EDF-0F5A-9041-0A825CEABB43}"/>
              </a:ext>
            </a:extLst>
          </p:cNvPr>
          <p:cNvSpPr>
            <a:spLocks noGrp="1"/>
          </p:cNvSpPr>
          <p:nvPr>
            <p:ph type="body" sz="quarter" idx="10"/>
          </p:nvPr>
        </p:nvSpPr>
        <p:spPr>
          <a:xfrm>
            <a:off x="4243754" y="1586829"/>
            <a:ext cx="7110047" cy="4096885"/>
          </a:xfrm>
        </p:spPr>
        <p:txBody>
          <a:bodyPr/>
          <a:lstStyle>
            <a:lvl1pPr marL="171450" indent="-171450">
              <a:spcBef>
                <a:spcPts val="375"/>
              </a:spcBef>
              <a:buSzTx/>
              <a:buFont typeface="Arial" panose="020B0604020202020204" pitchFamily="34" charset="0"/>
              <a:buChar char="•"/>
              <a:defRPr sz="1500">
                <a:latin typeface="Lato" panose="020F0502020204030203" pitchFamily="34" charset="0"/>
                <a:ea typeface="Lato" panose="020F0502020204030203" pitchFamily="34" charset="0"/>
                <a:cs typeface="Lato" panose="020F0502020204030203" pitchFamily="34" charset="0"/>
              </a:defRPr>
            </a:lvl1pPr>
            <a:lvl2pPr>
              <a:defRPr sz="1275">
                <a:latin typeface="Lato" panose="020F0502020204030203" pitchFamily="34" charset="0"/>
                <a:ea typeface="Lato" panose="020F0502020204030203" pitchFamily="34" charset="0"/>
                <a:cs typeface="Lato" panose="020F0502020204030203" pitchFamily="34" charset="0"/>
              </a:defRPr>
            </a:lvl2pPr>
            <a:lvl3pPr>
              <a:defRPr sz="1275">
                <a:latin typeface="Lato" panose="020F0502020204030203" pitchFamily="34" charset="0"/>
                <a:ea typeface="Lato" panose="020F0502020204030203" pitchFamily="34" charset="0"/>
                <a:cs typeface="Lato" panose="020F0502020204030203" pitchFamily="34" charset="0"/>
              </a:defRPr>
            </a:lvl3pPr>
            <a:lvl4pPr>
              <a:defRPr sz="1275">
                <a:latin typeface="Lato" panose="020F0502020204030203" pitchFamily="34" charset="0"/>
                <a:ea typeface="Lato" panose="020F0502020204030203" pitchFamily="34" charset="0"/>
                <a:cs typeface="Lato" panose="020F0502020204030203" pitchFamily="34" charset="0"/>
              </a:defRPr>
            </a:lvl4pPr>
            <a:lvl5pPr>
              <a:defRPr sz="1275">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C6C0E708-730C-B445-3283-D24ADA0CD3BC}"/>
              </a:ext>
            </a:extLst>
          </p:cNvPr>
          <p:cNvSpPr>
            <a:spLocks noGrp="1"/>
          </p:cNvSpPr>
          <p:nvPr>
            <p:ph type="pic" sz="quarter" idx="11"/>
          </p:nvPr>
        </p:nvSpPr>
        <p:spPr>
          <a:xfrm>
            <a:off x="375079" y="1586829"/>
            <a:ext cx="3558747" cy="4096885"/>
          </a:xfrm>
        </p:spPr>
        <p:txBody>
          <a:bodyPr/>
          <a:lstStyle/>
          <a:p>
            <a:r>
              <a:rPr lang="en-US"/>
              <a:t>Click icon to add picture</a:t>
            </a:r>
          </a:p>
        </p:txBody>
      </p:sp>
      <p:pic>
        <p:nvPicPr>
          <p:cNvPr id="8" name="Picture 7">
            <a:extLst>
              <a:ext uri="{FF2B5EF4-FFF2-40B4-BE49-F238E27FC236}">
                <a16:creationId xmlns:a16="http://schemas.microsoft.com/office/drawing/2014/main" id="{41B088CC-EFD3-6381-532D-97FC457E0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301" y="5950931"/>
            <a:ext cx="2465105" cy="345860"/>
          </a:xfrm>
          <a:prstGeom prst="rect">
            <a:avLst/>
          </a:prstGeom>
        </p:spPr>
      </p:pic>
      <p:sp>
        <p:nvSpPr>
          <p:cNvPr id="9" name="Slide Number Placeholder 6">
            <a:extLst>
              <a:ext uri="{FF2B5EF4-FFF2-40B4-BE49-F238E27FC236}">
                <a16:creationId xmlns:a16="http://schemas.microsoft.com/office/drawing/2014/main" id="{884DF2DD-3115-2140-9DF7-898E4B99859B}"/>
              </a:ext>
            </a:extLst>
          </p:cNvPr>
          <p:cNvSpPr>
            <a:spLocks noGrp="1"/>
          </p:cNvSpPr>
          <p:nvPr>
            <p:ph type="sldNum" sz="quarter" idx="14"/>
          </p:nvPr>
        </p:nvSpPr>
        <p:spPr>
          <a:xfrm>
            <a:off x="11500968" y="5931668"/>
            <a:ext cx="469355" cy="365125"/>
          </a:xfrm>
        </p:spPr>
        <p:txBody>
          <a:bodyPr/>
          <a:lstStyle>
            <a:lvl1pPr>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fld id="{96A5B6C2-32A8-43E1-A40E-3A2DA6C246F0}" type="slidenum">
              <a:rPr lang="en-US" smtClean="0"/>
              <a:t>‹#›</a:t>
            </a:fld>
            <a:endParaRPr lang="en-US"/>
          </a:p>
        </p:txBody>
      </p:sp>
    </p:spTree>
    <p:extLst>
      <p:ext uri="{BB962C8B-B14F-4D97-AF65-F5344CB8AC3E}">
        <p14:creationId xmlns:p14="http://schemas.microsoft.com/office/powerpoint/2010/main" val="3320032040"/>
      </p:ext>
    </p:extLst>
  </p:cSld>
  <p:clrMapOvr>
    <a:masterClrMapping/>
  </p:clrMapOvr>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ubtitl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FD0F0-C393-6292-14F5-4571AD9DB5E0}"/>
              </a:ext>
            </a:extLst>
          </p:cNvPr>
          <p:cNvSpPr>
            <a:spLocks noGrp="1"/>
          </p:cNvSpPr>
          <p:nvPr>
            <p:ph type="title"/>
          </p:nvPr>
        </p:nvSpPr>
        <p:spPr>
          <a:xfrm>
            <a:off x="838200" y="1467070"/>
            <a:ext cx="10515600" cy="1961930"/>
          </a:xfrm>
        </p:spPr>
        <p:txBody>
          <a:bodyPr anchor="ctr"/>
          <a:lstStyle>
            <a:lvl1pPr algn="ctr">
              <a:defRPr sz="2700">
                <a:solidFill>
                  <a:srgbClr val="002649"/>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D6223EF-C2D5-A00F-F15C-B769BDF10BD6}"/>
              </a:ext>
            </a:extLst>
          </p:cNvPr>
          <p:cNvSpPr>
            <a:spLocks noGrp="1"/>
          </p:cNvSpPr>
          <p:nvPr>
            <p:ph type="body" idx="1"/>
          </p:nvPr>
        </p:nvSpPr>
        <p:spPr>
          <a:xfrm>
            <a:off x="936675" y="3674549"/>
            <a:ext cx="10515600" cy="1107952"/>
          </a:xfrm>
        </p:spPr>
        <p:txBody>
          <a:bodyPr anchor="ctr"/>
          <a:lstStyle>
            <a:lvl1pPr marL="0" indent="0" algn="ctr">
              <a:buNone/>
              <a:defRPr sz="2025">
                <a:solidFill>
                  <a:schemeClr val="tx1"/>
                </a:solidFill>
                <a:latin typeface="Lato Medium" panose="020F0502020204030203" pitchFamily="34" charset="0"/>
                <a:ea typeface="Lato Medium" panose="020F0502020204030203" pitchFamily="34" charset="0"/>
                <a:cs typeface="Lato Medium" panose="020F0502020204030203" pitchFamily="34" charset="0"/>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E7F4850-42FB-BE58-10F3-98FD21429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170" y="6283440"/>
            <a:ext cx="2465105" cy="345860"/>
          </a:xfrm>
          <a:prstGeom prst="rect">
            <a:avLst/>
          </a:prstGeom>
        </p:spPr>
      </p:pic>
      <p:sp>
        <p:nvSpPr>
          <p:cNvPr id="8" name="Slide Number Placeholder 6">
            <a:extLst>
              <a:ext uri="{FF2B5EF4-FFF2-40B4-BE49-F238E27FC236}">
                <a16:creationId xmlns:a16="http://schemas.microsoft.com/office/drawing/2014/main" id="{88F00418-DE2A-A272-F02C-6A3004767063}"/>
              </a:ext>
            </a:extLst>
          </p:cNvPr>
          <p:cNvSpPr>
            <a:spLocks noGrp="1"/>
          </p:cNvSpPr>
          <p:nvPr>
            <p:ph type="sldNum" sz="quarter" idx="14"/>
          </p:nvPr>
        </p:nvSpPr>
        <p:spPr>
          <a:xfrm>
            <a:off x="11493837" y="6264177"/>
            <a:ext cx="469355" cy="365125"/>
          </a:xfrm>
        </p:spPr>
        <p:txBody>
          <a:bodyPr/>
          <a:lstStyle>
            <a:lvl1pPr>
              <a:defRPr sz="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fld id="{96A5B6C2-32A8-43E1-A40E-3A2DA6C246F0}" type="slidenum">
              <a:rPr lang="en-US" smtClean="0"/>
              <a:t>‹#›</a:t>
            </a:fld>
            <a:endParaRPr lang="en-US"/>
          </a:p>
        </p:txBody>
      </p:sp>
    </p:spTree>
    <p:extLst>
      <p:ext uri="{BB962C8B-B14F-4D97-AF65-F5344CB8AC3E}">
        <p14:creationId xmlns:p14="http://schemas.microsoft.com/office/powerpoint/2010/main" val="3331441746"/>
      </p:ext>
    </p:extLst>
  </p:cSld>
  <p:clrMapOvr>
    <a:masterClrMapping/>
  </p:clrMapOvr>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8370-9221-589A-D1D8-FDC55919F98F}"/>
              </a:ext>
            </a:extLst>
          </p:cNvPr>
          <p:cNvSpPr>
            <a:spLocks noGrp="1"/>
          </p:cNvSpPr>
          <p:nvPr>
            <p:ph type="title"/>
          </p:nvPr>
        </p:nvSpPr>
        <p:spPr>
          <a:xfrm>
            <a:off x="459960" y="386861"/>
            <a:ext cx="6447277" cy="804630"/>
          </a:xfrm>
        </p:spPr>
        <p:txBody>
          <a:bodyPr anchor="b"/>
          <a:lstStyle>
            <a:lvl1pPr>
              <a:defRPr sz="2100">
                <a:solidFill>
                  <a:srgbClr val="002649"/>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25B51E-23BA-9455-630D-407096E5BBE5}"/>
              </a:ext>
            </a:extLst>
          </p:cNvPr>
          <p:cNvSpPr>
            <a:spLocks noGrp="1"/>
          </p:cNvSpPr>
          <p:nvPr>
            <p:ph idx="1"/>
          </p:nvPr>
        </p:nvSpPr>
        <p:spPr>
          <a:xfrm>
            <a:off x="459960" y="1415400"/>
            <a:ext cx="5055749" cy="4361946"/>
          </a:xfrm>
        </p:spPr>
        <p:txBody>
          <a:bodyPr>
            <a:normAutofit/>
          </a:bodyPr>
          <a:lstStyle>
            <a:lvl1pPr indent="-137160">
              <a:lnSpc>
                <a:spcPct val="100000"/>
              </a:lnSpc>
              <a:defRPr sz="1800">
                <a:latin typeface="Lato Heavy" panose="020F0502020204030203" pitchFamily="34" charset="0"/>
                <a:ea typeface="Lato Heavy" panose="020F0502020204030203" pitchFamily="34" charset="0"/>
                <a:cs typeface="Lato Heavy" panose="020F0502020204030203" pitchFamily="34" charset="0"/>
              </a:defRPr>
            </a:lvl1pPr>
            <a:lvl2pPr indent="-137160">
              <a:lnSpc>
                <a:spcPct val="100000"/>
              </a:lnSpc>
              <a:defRPr sz="1500">
                <a:latin typeface="Lato Heavy" panose="020F0502020204030203" pitchFamily="34" charset="0"/>
                <a:ea typeface="Lato Heavy" panose="020F0502020204030203" pitchFamily="34" charset="0"/>
                <a:cs typeface="Lato Heavy" panose="020F0502020204030203" pitchFamily="34" charset="0"/>
              </a:defRPr>
            </a:lvl2pPr>
            <a:lvl3pPr indent="-137160">
              <a:lnSpc>
                <a:spcPct val="100000"/>
              </a:lnSpc>
              <a:defRPr sz="1200">
                <a:latin typeface="Lato Heavy" panose="020F0502020204030203" pitchFamily="34" charset="0"/>
                <a:ea typeface="Lato Heavy" panose="020F0502020204030203" pitchFamily="34" charset="0"/>
                <a:cs typeface="Lato Heavy" panose="020F0502020204030203" pitchFamily="34" charset="0"/>
              </a:defRPr>
            </a:lvl3pPr>
            <a:lvl4pPr indent="-137160">
              <a:lnSpc>
                <a:spcPct val="100000"/>
              </a:lnSpc>
              <a:defRPr sz="1050">
                <a:latin typeface="Lato Heavy" panose="020F0502020204030203" pitchFamily="34" charset="0"/>
                <a:ea typeface="Lato Heavy" panose="020F0502020204030203" pitchFamily="34" charset="0"/>
                <a:cs typeface="Lato Heavy" panose="020F0502020204030203" pitchFamily="34" charset="0"/>
              </a:defRPr>
            </a:lvl4pPr>
            <a:lvl5pPr indent="-137160">
              <a:lnSpc>
                <a:spcPct val="100000"/>
              </a:lnSpc>
              <a:defRPr sz="1050">
                <a:latin typeface="Lato Heavy" panose="020F0502020204030203" pitchFamily="34" charset="0"/>
                <a:ea typeface="Lato Heavy" panose="020F0502020204030203" pitchFamily="34" charset="0"/>
                <a:cs typeface="Lato Heavy" panose="020F0502020204030203"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7844CBF8-E2AC-0530-C1BB-B0BD50B162D0}"/>
              </a:ext>
            </a:extLst>
          </p:cNvPr>
          <p:cNvSpPr txBox="1"/>
          <p:nvPr/>
        </p:nvSpPr>
        <p:spPr>
          <a:xfrm>
            <a:off x="459959" y="6071031"/>
            <a:ext cx="4337812" cy="323165"/>
          </a:xfrm>
          <a:prstGeom prst="rect">
            <a:avLst/>
          </a:prstGeom>
          <a:noFill/>
        </p:spPr>
        <p:txBody>
          <a:bodyPr wrap="square" rtlCol="0">
            <a:spAutoFit/>
          </a:bodyPr>
          <a:lstStyle/>
          <a:p>
            <a:r>
              <a:rPr lang="en-US" sz="1500">
                <a:solidFill>
                  <a:srgbClr val="002649"/>
                </a:solidFill>
                <a:latin typeface="Lato Heavy" panose="020F0502020204030203" pitchFamily="34" charset="0"/>
                <a:ea typeface="Lato Heavy" panose="020F0502020204030203" pitchFamily="34" charset="0"/>
                <a:cs typeface="Lato Heavy" panose="020F0502020204030203" pitchFamily="34" charset="0"/>
              </a:rPr>
              <a:t>www.CooperLevenson.com</a:t>
            </a:r>
          </a:p>
        </p:txBody>
      </p:sp>
      <p:pic>
        <p:nvPicPr>
          <p:cNvPr id="12" name="Picture 11">
            <a:extLst>
              <a:ext uri="{FF2B5EF4-FFF2-40B4-BE49-F238E27FC236}">
                <a16:creationId xmlns:a16="http://schemas.microsoft.com/office/drawing/2014/main" id="{646695D4-CB63-ECD4-EA45-75A3F7074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253" y="5426015"/>
            <a:ext cx="1160585" cy="1160585"/>
          </a:xfrm>
          <a:prstGeom prst="rect">
            <a:avLst/>
          </a:prstGeom>
        </p:spPr>
      </p:pic>
      <p:pic>
        <p:nvPicPr>
          <p:cNvPr id="13" name="Picture 12">
            <a:extLst>
              <a:ext uri="{FF2B5EF4-FFF2-40B4-BE49-F238E27FC236}">
                <a16:creationId xmlns:a16="http://schemas.microsoft.com/office/drawing/2014/main" id="{23A3B956-C2C9-CDF0-5A5B-23F25B599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0869" y="6335579"/>
            <a:ext cx="2437395" cy="341053"/>
          </a:xfrm>
          <a:prstGeom prst="rect">
            <a:avLst/>
          </a:prstGeom>
        </p:spPr>
      </p:pic>
      <p:sp>
        <p:nvSpPr>
          <p:cNvPr id="8" name="Slide Number Placeholder 6">
            <a:extLst>
              <a:ext uri="{FF2B5EF4-FFF2-40B4-BE49-F238E27FC236}">
                <a16:creationId xmlns:a16="http://schemas.microsoft.com/office/drawing/2014/main" id="{BEE98FA5-C64F-0044-3A0A-27F984DF205F}"/>
              </a:ext>
            </a:extLst>
          </p:cNvPr>
          <p:cNvSpPr>
            <a:spLocks noGrp="1"/>
          </p:cNvSpPr>
          <p:nvPr>
            <p:ph type="sldNum" sz="quarter" idx="14"/>
          </p:nvPr>
        </p:nvSpPr>
        <p:spPr>
          <a:xfrm>
            <a:off x="11549257" y="6305742"/>
            <a:ext cx="469355" cy="365125"/>
          </a:xfrm>
        </p:spPr>
        <p:txBody>
          <a:bodyPr/>
          <a:lstStyle>
            <a:lvl1pPr>
              <a:defRPr sz="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fld id="{96A5B6C2-32A8-43E1-A40E-3A2DA6C246F0}" type="slidenum">
              <a:rPr lang="en-US" smtClean="0"/>
              <a:t>‹#›</a:t>
            </a:fld>
            <a:endParaRPr lang="en-US"/>
          </a:p>
        </p:txBody>
      </p:sp>
    </p:spTree>
    <p:extLst>
      <p:ext uri="{BB962C8B-B14F-4D97-AF65-F5344CB8AC3E}">
        <p14:creationId xmlns:p14="http://schemas.microsoft.com/office/powerpoint/2010/main" val="3661452024"/>
      </p:ext>
    </p:extLst>
  </p:cSld>
  <p:clrMapOvr>
    <a:masterClrMapping/>
  </p:clrMapOvr>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hank You">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FD0F0-C393-6292-14F5-4571AD9DB5E0}"/>
              </a:ext>
            </a:extLst>
          </p:cNvPr>
          <p:cNvSpPr>
            <a:spLocks noGrp="1"/>
          </p:cNvSpPr>
          <p:nvPr>
            <p:ph type="title"/>
          </p:nvPr>
        </p:nvSpPr>
        <p:spPr>
          <a:xfrm>
            <a:off x="838199" y="676032"/>
            <a:ext cx="10515600" cy="1209041"/>
          </a:xfrm>
        </p:spPr>
        <p:txBody>
          <a:bodyPr anchor="ctr"/>
          <a:lstStyle>
            <a:lvl1pPr algn="ctr">
              <a:defRPr sz="3600">
                <a:solidFill>
                  <a:srgbClr val="002649"/>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D6223EF-C2D5-A00F-F15C-B769BDF10BD6}"/>
              </a:ext>
            </a:extLst>
          </p:cNvPr>
          <p:cNvSpPr>
            <a:spLocks noGrp="1"/>
          </p:cNvSpPr>
          <p:nvPr>
            <p:ph type="body" idx="1"/>
          </p:nvPr>
        </p:nvSpPr>
        <p:spPr>
          <a:xfrm>
            <a:off x="838199" y="2079294"/>
            <a:ext cx="10515600" cy="1107952"/>
          </a:xfrm>
        </p:spPr>
        <p:txBody>
          <a:bodyPr anchor="ctr"/>
          <a:lstStyle>
            <a:lvl1pPr marL="0" indent="0" algn="ctr">
              <a:buNone/>
              <a:defRPr sz="2025">
                <a:solidFill>
                  <a:schemeClr val="tx1"/>
                </a:solidFill>
                <a:latin typeface="Lato Medium" panose="020F0502020204030203" pitchFamily="34" charset="0"/>
                <a:ea typeface="Lato Medium" panose="020F0502020204030203" pitchFamily="34" charset="0"/>
                <a:cs typeface="Lato Medium" panose="020F0502020204030203" pitchFamily="34" charset="0"/>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31EDE4F0-9A10-6741-7692-D9B70F6D22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2660" y="5878728"/>
            <a:ext cx="4166681" cy="584596"/>
          </a:xfrm>
          <a:prstGeom prst="rect">
            <a:avLst/>
          </a:prstGeom>
        </p:spPr>
      </p:pic>
    </p:spTree>
    <p:extLst>
      <p:ext uri="{BB962C8B-B14F-4D97-AF65-F5344CB8AC3E}">
        <p14:creationId xmlns:p14="http://schemas.microsoft.com/office/powerpoint/2010/main" val="3629355322"/>
      </p:ext>
    </p:extLst>
  </p:cSld>
  <p:clrMapOvr>
    <a:masterClrMapping/>
  </p:clrMapOv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4315C9-6FC4-407F-9FA1-F48BC8DFDF8C}" type="datetime1">
              <a:rPr lang="en-US" smtClean="0"/>
              <a:t>4/21/2026</a:t>
            </a:fld>
            <a:endParaRPr lang="en-US"/>
          </a:p>
        </p:txBody>
      </p:sp>
      <p:sp>
        <p:nvSpPr>
          <p:cNvPr id="5" name="Footer Placeholder 4"/>
          <p:cNvSpPr>
            <a:spLocks noGrp="1"/>
          </p:cNvSpPr>
          <p:nvPr>
            <p:ph type="ftr" sz="quarter" idx="11"/>
          </p:nvPr>
        </p:nvSpPr>
        <p:spPr/>
        <p:txBody>
          <a:bodyPr/>
          <a:lstStyle/>
          <a:p>
            <a:r>
              <a:rPr lang="en-US"/>
              <a:t>(c) Jill Ojserkis, Esq., Cooper Levenson 2026</a:t>
            </a:r>
          </a:p>
        </p:txBody>
      </p:sp>
      <p:sp>
        <p:nvSpPr>
          <p:cNvPr id="6" name="Slide Number Placeholder 5"/>
          <p:cNvSpPr>
            <a:spLocks noGrp="1"/>
          </p:cNvSpPr>
          <p:nvPr>
            <p:ph type="sldNum" sz="quarter" idx="12"/>
          </p:nvPr>
        </p:nvSpPr>
        <p:spPr/>
        <p:txBody>
          <a:bodyPr/>
          <a:lstStyle/>
          <a:p>
            <a:fld id="{96A5B6C2-32A8-43E1-A40E-3A2DA6C246F0}" type="slidenum">
              <a:rPr lang="en-US" smtClean="0"/>
              <a:t>‹#›</a:t>
            </a:fld>
            <a:endParaRPr lang="en-US"/>
          </a:p>
        </p:txBody>
      </p:sp>
    </p:spTree>
    <p:extLst>
      <p:ext uri="{BB962C8B-B14F-4D97-AF65-F5344CB8AC3E}">
        <p14:creationId xmlns:p14="http://schemas.microsoft.com/office/powerpoint/2010/main" val="12541272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758A97-4780-89DF-4319-B7127BFAC46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8A7167-0BE3-8D56-8CC2-47B66F524F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05161-D580-FD14-968C-78021FED2AE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DB81CA9C-A6F4-4072-A7AC-AFE131B365AA}" type="datetime1">
              <a:rPr lang="en-US" smtClean="0"/>
              <a:t>4/21/2026</a:t>
            </a:fld>
            <a:endParaRPr lang="en-US"/>
          </a:p>
        </p:txBody>
      </p:sp>
      <p:sp>
        <p:nvSpPr>
          <p:cNvPr id="5" name="Footer Placeholder 4">
            <a:extLst>
              <a:ext uri="{FF2B5EF4-FFF2-40B4-BE49-F238E27FC236}">
                <a16:creationId xmlns:a16="http://schemas.microsoft.com/office/drawing/2014/main" id="{5EFE8145-586C-4CAF-57B9-EECA8D7115F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en-US"/>
              <a:t>(c) Jill Ojserkis, Esq., Cooper Levenson 2026</a:t>
            </a:r>
          </a:p>
        </p:txBody>
      </p:sp>
      <p:sp>
        <p:nvSpPr>
          <p:cNvPr id="6" name="Slide Number Placeholder 5">
            <a:extLst>
              <a:ext uri="{FF2B5EF4-FFF2-40B4-BE49-F238E27FC236}">
                <a16:creationId xmlns:a16="http://schemas.microsoft.com/office/drawing/2014/main" id="{5ECADB5D-A6ED-AC46-A7BD-085207EEB10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96A5B6C2-32A8-43E1-A40E-3A2DA6C246F0}" type="slidenum">
              <a:rPr lang="en-US" smtClean="0"/>
              <a:t>‹#›</a:t>
            </a:fld>
            <a:endParaRPr lang="en-US"/>
          </a:p>
        </p:txBody>
      </p:sp>
    </p:spTree>
    <p:extLst>
      <p:ext uri="{BB962C8B-B14F-4D97-AF65-F5344CB8AC3E}">
        <p14:creationId xmlns:p14="http://schemas.microsoft.com/office/powerpoint/2010/main" val="2056163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16.emf"/><Relationship Id="rId4" Type="http://schemas.openxmlformats.org/officeDocument/2006/relationships/image" Target="../media/image15.wmf"/></Relationships>
</file>

<file path=ppt/slides/_rels/slide4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2150" y="2305050"/>
            <a:ext cx="9391650" cy="1504950"/>
          </a:xfrm>
        </p:spPr>
        <p:txBody>
          <a:bodyPr>
            <a:normAutofit fontScale="90000"/>
          </a:bodyPr>
          <a:lstStyle/>
          <a:p>
            <a:pPr defTabSz="457200">
              <a:tabLst>
                <a:tab pos="4864100" algn="l"/>
              </a:tabLst>
            </a:pPr>
            <a:r>
              <a:rPr lang="en-US" sz="4000" b="1"/>
              <a:t/>
            </a:r>
            <a:br>
              <a:rPr lang="en-US" sz="4000" b="1"/>
            </a:br>
            <a:r>
              <a:rPr lang="en-US" sz="4000" b="1"/>
              <a:t/>
            </a:r>
            <a:br>
              <a:rPr lang="en-US" sz="4000" b="1"/>
            </a:br>
            <a:r>
              <a:rPr lang="en-US" sz="4000" b="1"/>
              <a:t/>
            </a:r>
            <a:br>
              <a:rPr lang="en-US" sz="4000" b="1"/>
            </a:br>
            <a:r>
              <a:rPr lang="en-US" sz="4000" b="1"/>
              <a:t>YOU MAKE THE CALL: </a:t>
            </a:r>
            <a:r>
              <a:rPr lang="en-US" sz="4000" b="1">
                <a:latin typeface="Calibri" panose="020F0502020204030204" pitchFamily="34" charset="0"/>
                <a:cs typeface="Calibri" panose="020F0502020204030204" pitchFamily="34" charset="0"/>
              </a:rPr>
              <a:t>NPDB</a:t>
            </a:r>
            <a:r>
              <a:rPr lang="en-US" sz="4000" b="1"/>
              <a:t>, CN-9, and NJ CLEARINGHOUSE REPORTING</a:t>
            </a:r>
            <a:br>
              <a:rPr lang="en-US" sz="4000" b="1"/>
            </a:br>
            <a:r>
              <a:rPr lang="en-US" b="1"/>
              <a:t/>
            </a:r>
            <a:br>
              <a:rPr lang="en-US" b="1"/>
            </a:br>
            <a:r>
              <a:rPr lang="en-US" b="1"/>
              <a:t/>
            </a:r>
            <a:br>
              <a:rPr lang="en-US" b="1"/>
            </a:br>
            <a:r>
              <a:rPr lang="en-US" b="1"/>
              <a:t/>
            </a:r>
            <a:br>
              <a:rPr lang="en-US" b="1"/>
            </a:br>
            <a:r>
              <a:rPr lang="en-US" b="1"/>
              <a:t/>
            </a:r>
            <a:br>
              <a:rPr lang="en-US" b="1"/>
            </a:br>
            <a:endParaRPr lang="en-US" b="1"/>
          </a:p>
        </p:txBody>
      </p:sp>
      <p:sp>
        <p:nvSpPr>
          <p:cNvPr id="7" name="Footer Placeholder 6"/>
          <p:cNvSpPr>
            <a:spLocks noGrp="1"/>
          </p:cNvSpPr>
          <p:nvPr>
            <p:ph type="ftr" sz="quarter" idx="4294967295"/>
          </p:nvPr>
        </p:nvSpPr>
        <p:spPr>
          <a:xfrm>
            <a:off x="1524000" y="6356351"/>
            <a:ext cx="3086100" cy="365125"/>
          </a:xfrm>
        </p:spPr>
        <p:txBody>
          <a:bodyPr/>
          <a:lstStyle/>
          <a:p>
            <a:r>
              <a:rPr lang="en-US"/>
              <a:t>(c) Jill Ojserkis, Esq., Cooper Levenson 2026</a:t>
            </a:r>
          </a:p>
        </p:txBody>
      </p:sp>
      <p:sp>
        <p:nvSpPr>
          <p:cNvPr id="8" name="Slide Number Placeholder 7"/>
          <p:cNvSpPr>
            <a:spLocks noGrp="1"/>
          </p:cNvSpPr>
          <p:nvPr>
            <p:ph type="sldNum" sz="quarter" idx="4294967295"/>
          </p:nvPr>
        </p:nvSpPr>
        <p:spPr>
          <a:xfrm>
            <a:off x="8610600" y="6356351"/>
            <a:ext cx="2057400" cy="365125"/>
          </a:xfrm>
        </p:spPr>
        <p:txBody>
          <a:bodyPr/>
          <a:lstStyle/>
          <a:p>
            <a:fld id="{96A5B6C2-32A8-43E1-A40E-3A2DA6C246F0}" type="slidenum">
              <a:rPr lang="en-US" smtClean="0"/>
              <a:t>1</a:t>
            </a:fld>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0" y="4504799"/>
            <a:ext cx="12001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CC163D5C-2A07-B5C1-35A3-6D05796EF183}"/>
              </a:ext>
            </a:extLst>
          </p:cNvPr>
          <p:cNvSpPr txBox="1"/>
          <p:nvPr/>
        </p:nvSpPr>
        <p:spPr>
          <a:xfrm>
            <a:off x="5537704" y="5130800"/>
            <a:ext cx="6654296" cy="954107"/>
          </a:xfrm>
          <a:prstGeom prst="rect">
            <a:avLst/>
          </a:prstGeom>
          <a:noFill/>
        </p:spPr>
        <p:txBody>
          <a:bodyPr wrap="square">
            <a:spAutoFit/>
          </a:bodyPr>
          <a:lstStyle/>
          <a:p>
            <a:r>
              <a:rPr lang="en-US" sz="1800">
                <a:latin typeface="Calibri" panose="020F0502020204030204" pitchFamily="34" charset="0"/>
                <a:cs typeface="Calibri" panose="020F0502020204030204" pitchFamily="34" charset="0"/>
              </a:rPr>
              <a:t>32nd ANNUAL EDUCATION CONFERENCE</a:t>
            </a:r>
          </a:p>
          <a:p>
            <a:r>
              <a:rPr lang="en-US" sz="1800">
                <a:latin typeface="Calibri" panose="020F0502020204030204" pitchFamily="34" charset="0"/>
                <a:cs typeface="Calibri" panose="020F0502020204030204" pitchFamily="34" charset="0"/>
              </a:rPr>
              <a:t>NEW JERSEY STATE ASSOCIATION OF MEDICAL STAFF SERVICES</a:t>
            </a:r>
          </a:p>
          <a:p>
            <a:r>
              <a:rPr lang="en-US" sz="2000">
                <a:latin typeface="Calibri" panose="020F0502020204030204" pitchFamily="34" charset="0"/>
                <a:cs typeface="Calibri" panose="020F0502020204030204" pitchFamily="34" charset="0"/>
              </a:rPr>
              <a:t>APRIL 23, 2026</a:t>
            </a:r>
          </a:p>
        </p:txBody>
      </p:sp>
    </p:spTree>
    <p:extLst>
      <p:ext uri="{BB962C8B-B14F-4D97-AF65-F5344CB8AC3E}">
        <p14:creationId xmlns:p14="http://schemas.microsoft.com/office/powerpoint/2010/main" val="181280570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8B9A-9BDA-63FD-E439-C02EDDC48E79}"/>
              </a:ext>
            </a:extLst>
          </p:cNvPr>
          <p:cNvSpPr>
            <a:spLocks noGrp="1"/>
          </p:cNvSpPr>
          <p:nvPr>
            <p:ph type="title"/>
          </p:nvPr>
        </p:nvSpPr>
        <p:spPr/>
        <p:txBody>
          <a:bodyPr>
            <a:noAutofit/>
          </a:bodyPr>
          <a:lstStyle/>
          <a:p>
            <a:r>
              <a:rPr lang="en-US" sz="3600" b="1"/>
              <a:t/>
            </a:r>
            <a:br>
              <a:rPr lang="en-US" sz="3600" b="1"/>
            </a:br>
            <a:r>
              <a:rPr lang="en-US" sz="3600" b="1"/>
              <a:t>Clearinghouse Disclosure to Licensing Boards</a:t>
            </a:r>
            <a:br>
              <a:rPr lang="en-US" sz="3600" b="1"/>
            </a:br>
            <a:endParaRPr lang="en-US" sz="3600"/>
          </a:p>
        </p:txBody>
      </p:sp>
      <p:sp>
        <p:nvSpPr>
          <p:cNvPr id="3" name="Content Placeholder 2">
            <a:extLst>
              <a:ext uri="{FF2B5EF4-FFF2-40B4-BE49-F238E27FC236}">
                <a16:creationId xmlns:a16="http://schemas.microsoft.com/office/drawing/2014/main" id="{CEB9279A-37DE-387E-97E4-FA4151E54173}"/>
              </a:ext>
            </a:extLst>
          </p:cNvPr>
          <p:cNvSpPr>
            <a:spLocks noGrp="1"/>
          </p:cNvSpPr>
          <p:nvPr>
            <p:ph type="body" sz="quarter" idx="10"/>
          </p:nvPr>
        </p:nvSpPr>
        <p:spPr/>
        <p:txBody>
          <a:bodyPr>
            <a:normAutofit fontScale="92500" lnSpcReduction="10000"/>
          </a:bodyPr>
          <a:lstStyle/>
          <a:p>
            <a:pPr>
              <a:spcAft>
                <a:spcPts val="1200"/>
              </a:spcAft>
            </a:pPr>
            <a:r>
              <a:rPr lang="en-US" sz="2800">
                <a:latin typeface="Calibri" panose="020F0502020204030204" pitchFamily="34" charset="0"/>
                <a:cs typeface="Calibri" panose="020F0502020204030204" pitchFamily="34" charset="0"/>
              </a:rPr>
              <a:t>Under </a:t>
            </a:r>
            <a:r>
              <a:rPr lang="en-US" sz="2800" b="1">
                <a:latin typeface="Calibri" panose="020F0502020204030204" pitchFamily="34" charset="0"/>
                <a:cs typeface="Calibri" panose="020F0502020204030204" pitchFamily="34" charset="0"/>
              </a:rPr>
              <a:t>N.J.S.A. 45:1-18 et seq.</a:t>
            </a:r>
            <a:r>
              <a:rPr lang="en-US" sz="2800">
                <a:latin typeface="Calibri" panose="020F0502020204030204" pitchFamily="34" charset="0"/>
                <a:cs typeface="Calibri" panose="020F0502020204030204" pitchFamily="34" charset="0"/>
              </a:rPr>
              <a:t> and regulations:</a:t>
            </a:r>
          </a:p>
          <a:p>
            <a:pPr>
              <a:spcAft>
                <a:spcPts val="1200"/>
              </a:spcAft>
            </a:pPr>
            <a:r>
              <a:rPr lang="en-US" sz="2800">
                <a:latin typeface="Calibri" panose="020F0502020204030204" pitchFamily="34" charset="0"/>
                <a:cs typeface="Calibri" panose="020F0502020204030204" pitchFamily="34" charset="0"/>
              </a:rPr>
              <a:t>The Clearinghouse:</a:t>
            </a:r>
          </a:p>
          <a:p>
            <a:pPr>
              <a:spcAft>
                <a:spcPts val="1200"/>
              </a:spcAft>
            </a:pPr>
            <a:r>
              <a:rPr lang="en-US" sz="2800" b="1">
                <a:latin typeface="Calibri" panose="020F0502020204030204" pitchFamily="34" charset="0"/>
                <a:cs typeface="Calibri" panose="020F0502020204030204" pitchFamily="34" charset="0"/>
              </a:rPr>
              <a:t>Shall provide information</a:t>
            </a:r>
            <a:r>
              <a:rPr lang="en-US" sz="2800">
                <a:latin typeface="Calibri" panose="020F0502020204030204" pitchFamily="34" charset="0"/>
                <a:cs typeface="Calibri" panose="020F0502020204030204" pitchFamily="34" charset="0"/>
              </a:rPr>
              <a:t> to appropriate licensing boards when: </a:t>
            </a:r>
          </a:p>
          <a:p>
            <a:pPr lvl="1">
              <a:spcAft>
                <a:spcPts val="1200"/>
              </a:spcAft>
            </a:pPr>
            <a:r>
              <a:rPr lang="en-US" sz="2200">
                <a:latin typeface="Calibri" panose="020F0502020204030204" pitchFamily="34" charset="0"/>
                <a:cs typeface="Calibri" panose="020F0502020204030204" pitchFamily="34" charset="0"/>
              </a:rPr>
              <a:t>A report suggests possible professional misconduct </a:t>
            </a:r>
          </a:p>
          <a:p>
            <a:pPr lvl="1">
              <a:spcAft>
                <a:spcPts val="1200"/>
              </a:spcAft>
            </a:pPr>
            <a:r>
              <a:rPr lang="en-US" sz="2200">
                <a:latin typeface="Calibri" panose="020F0502020204030204" pitchFamily="34" charset="0"/>
                <a:cs typeface="Calibri" panose="020F0502020204030204" pitchFamily="34" charset="0"/>
              </a:rPr>
              <a:t>A pattern of adverse actions is identified </a:t>
            </a:r>
          </a:p>
          <a:p>
            <a:pPr>
              <a:spcAft>
                <a:spcPts val="1200"/>
              </a:spcAft>
            </a:pPr>
            <a:r>
              <a:rPr lang="en-US" sz="2800">
                <a:latin typeface="Calibri" panose="020F0502020204030204" pitchFamily="34" charset="0"/>
                <a:cs typeface="Calibri" panose="020F0502020204030204" pitchFamily="34" charset="0"/>
              </a:rPr>
              <a:t>Boards may: </a:t>
            </a:r>
          </a:p>
          <a:p>
            <a:pPr lvl="1">
              <a:spcAft>
                <a:spcPts val="1200"/>
              </a:spcAft>
            </a:pPr>
            <a:r>
              <a:rPr lang="en-US" sz="2200">
                <a:latin typeface="Calibri" panose="020F0502020204030204" pitchFamily="34" charset="0"/>
                <a:cs typeface="Calibri" panose="020F0502020204030204" pitchFamily="34" charset="0"/>
              </a:rPr>
              <a:t>Initiate investigation </a:t>
            </a:r>
          </a:p>
          <a:p>
            <a:pPr lvl="1">
              <a:spcAft>
                <a:spcPts val="1200"/>
              </a:spcAft>
            </a:pPr>
            <a:r>
              <a:rPr lang="en-US" sz="2200">
                <a:latin typeface="Calibri" panose="020F0502020204030204" pitchFamily="34" charset="0"/>
                <a:cs typeface="Calibri" panose="020F0502020204030204" pitchFamily="34" charset="0"/>
              </a:rPr>
              <a:t>Request additional information</a:t>
            </a:r>
          </a:p>
          <a:p>
            <a:pPr>
              <a:spcAft>
                <a:spcPts val="1200"/>
              </a:spcAft>
            </a:pPr>
            <a:endParaRPr lang="en-US" sz="280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48D57815-BA62-BAF4-B078-212071EA13AF}"/>
              </a:ext>
            </a:extLst>
          </p:cNvPr>
          <p:cNvSpPr>
            <a:spLocks noGrp="1"/>
          </p:cNvSpPr>
          <p:nvPr>
            <p:ph type="sldNum" sz="quarter" idx="14"/>
          </p:nvPr>
        </p:nvSpPr>
        <p:spPr/>
        <p:txBody>
          <a:bodyPr/>
          <a:lstStyle/>
          <a:p>
            <a:fld id="{96A5B6C2-32A8-43E1-A40E-3A2DA6C246F0}" type="slidenum">
              <a:rPr lang="en-US" smtClean="0"/>
              <a:t>10</a:t>
            </a:fld>
            <a:endParaRPr lang="en-US"/>
          </a:p>
        </p:txBody>
      </p:sp>
      <p:sp>
        <p:nvSpPr>
          <p:cNvPr id="4" name="Footer Placeholder 3">
            <a:extLst>
              <a:ext uri="{FF2B5EF4-FFF2-40B4-BE49-F238E27FC236}">
                <a16:creationId xmlns:a16="http://schemas.microsoft.com/office/drawing/2014/main" id="{24A0F444-CD43-F43D-4265-251331E07CD8}"/>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14093627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600" b="1">
                <a:latin typeface="Calibri" panose="020F0502020204030204" pitchFamily="34" charset="0"/>
                <a:cs typeface="Calibri" panose="020F0502020204030204" pitchFamily="34" charset="0"/>
              </a:rPr>
              <a:t>Timing Requirements</a:t>
            </a:r>
          </a:p>
        </p:txBody>
      </p:sp>
      <p:sp>
        <p:nvSpPr>
          <p:cNvPr id="3" name="Content Placeholder 2"/>
          <p:cNvSpPr>
            <a:spLocks noGrp="1"/>
          </p:cNvSpPr>
          <p:nvPr>
            <p:ph type="body" sz="quarter" idx="10"/>
          </p:nvPr>
        </p:nvSpPr>
        <p:spPr/>
        <p:txBody>
          <a:bodyPr>
            <a:normAutofit/>
          </a:bodyPr>
          <a:lstStyle/>
          <a:p>
            <a:pPr>
              <a:spcAft>
                <a:spcPts val="1200"/>
              </a:spcAft>
            </a:pPr>
            <a:r>
              <a:rPr sz="2800">
                <a:latin typeface="Calibri" panose="020F0502020204030204" pitchFamily="34" charset="0"/>
                <a:cs typeface="Calibri" panose="020F0502020204030204" pitchFamily="34" charset="0"/>
              </a:rPr>
              <a:t>NPDB: within 30 days</a:t>
            </a:r>
          </a:p>
          <a:p>
            <a:pPr>
              <a:spcAft>
                <a:spcPts val="1200"/>
              </a:spcAft>
            </a:pPr>
            <a:r>
              <a:rPr sz="2800">
                <a:latin typeface="Calibri" panose="020F0502020204030204" pitchFamily="34" charset="0"/>
                <a:cs typeface="Calibri" panose="020F0502020204030204" pitchFamily="34" charset="0"/>
              </a:rPr>
              <a:t>NJ: </a:t>
            </a:r>
            <a:r>
              <a:rPr lang="en-US" sz="2800">
                <a:latin typeface="Calibri" panose="020F0502020204030204" pitchFamily="34" charset="0"/>
                <a:cs typeface="Calibri" panose="020F0502020204030204" pitchFamily="34" charset="0"/>
              </a:rPr>
              <a:t>within 7 days</a:t>
            </a:r>
            <a:endParaRPr sz="2800">
              <a:latin typeface="Calibri" panose="020F0502020204030204" pitchFamily="34" charset="0"/>
              <a:cs typeface="Calibri" panose="020F0502020204030204" pitchFamily="34" charset="0"/>
            </a:endParaRPr>
          </a:p>
          <a:p>
            <a:pPr>
              <a:spcAft>
                <a:spcPts val="1200"/>
              </a:spcAft>
            </a:pPr>
            <a:r>
              <a:rPr sz="2800">
                <a:latin typeface="Calibri" panose="020F0502020204030204" pitchFamily="34" charset="0"/>
                <a:cs typeface="Calibri" panose="020F0502020204030204" pitchFamily="34" charset="0"/>
              </a:rPr>
              <a:t>Late reporting creates compliance risk</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600" b="1">
                <a:latin typeface="Calibri" panose="020F0502020204030204" pitchFamily="34" charset="0"/>
                <a:cs typeface="Calibri" panose="020F0502020204030204" pitchFamily="34" charset="0"/>
              </a:rPr>
              <a:t>Common Pitfalls</a:t>
            </a:r>
          </a:p>
        </p:txBody>
      </p:sp>
      <p:sp>
        <p:nvSpPr>
          <p:cNvPr id="3" name="Content Placeholder 2"/>
          <p:cNvSpPr>
            <a:spLocks noGrp="1"/>
          </p:cNvSpPr>
          <p:nvPr>
            <p:ph type="body" sz="quarter" idx="10"/>
          </p:nvPr>
        </p:nvSpPr>
        <p:spPr/>
        <p:txBody>
          <a:bodyPr>
            <a:normAutofit/>
          </a:bodyPr>
          <a:lstStyle/>
          <a:p>
            <a:pPr>
              <a:spcAft>
                <a:spcPts val="1200"/>
              </a:spcAft>
            </a:pPr>
            <a:r>
              <a:rPr sz="2800">
                <a:latin typeface="Calibri" panose="020F0502020204030204" pitchFamily="34" charset="0"/>
                <a:cs typeface="Calibri" panose="020F0502020204030204" pitchFamily="34" charset="0"/>
              </a:rPr>
              <a:t>Misclassifying actions</a:t>
            </a:r>
          </a:p>
          <a:p>
            <a:pPr>
              <a:spcAft>
                <a:spcPts val="1200"/>
              </a:spcAft>
            </a:pPr>
            <a:r>
              <a:rPr sz="2800">
                <a:latin typeface="Calibri" panose="020F0502020204030204" pitchFamily="34" charset="0"/>
                <a:cs typeface="Calibri" panose="020F0502020204030204" pitchFamily="34" charset="0"/>
              </a:rPr>
              <a:t>Failure to recognize investigations</a:t>
            </a:r>
          </a:p>
          <a:p>
            <a:pPr>
              <a:spcAft>
                <a:spcPts val="1200"/>
              </a:spcAft>
            </a:pPr>
            <a:r>
              <a:rPr sz="2800">
                <a:latin typeface="Calibri" panose="020F0502020204030204" pitchFamily="34" charset="0"/>
                <a:cs typeface="Calibri" panose="020F0502020204030204" pitchFamily="34" charset="0"/>
              </a:rPr>
              <a:t>Missing deadlines</a:t>
            </a:r>
          </a:p>
          <a:p>
            <a:pPr>
              <a:spcAft>
                <a:spcPts val="1200"/>
              </a:spcAft>
            </a:pPr>
            <a:r>
              <a:rPr sz="2800">
                <a:latin typeface="Calibri" panose="020F0502020204030204" pitchFamily="34" charset="0"/>
                <a:cs typeface="Calibri" panose="020F0502020204030204" pitchFamily="34" charset="0"/>
              </a:rPr>
              <a:t>Inconsistent documentation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E0C540-0193-1752-7E41-8D8705FC0A41}"/>
              </a:ext>
            </a:extLst>
          </p:cNvPr>
          <p:cNvSpPr>
            <a:spLocks noGrp="1"/>
          </p:cNvSpPr>
          <p:nvPr>
            <p:ph type="sldNum" sz="quarter" idx="14"/>
          </p:nvPr>
        </p:nvSpPr>
        <p:spPr/>
        <p:txBody>
          <a:bodyPr/>
          <a:lstStyle/>
          <a:p>
            <a:fld id="{96A5B6C2-32A8-43E1-A40E-3A2DA6C246F0}" type="slidenum">
              <a:rPr lang="en-US" smtClean="0"/>
              <a:t>13</a:t>
            </a:fld>
            <a:endParaRPr lang="en-US"/>
          </a:p>
        </p:txBody>
      </p:sp>
      <p:sp>
        <p:nvSpPr>
          <p:cNvPr id="4" name="Footer Placeholder 3">
            <a:extLst>
              <a:ext uri="{FF2B5EF4-FFF2-40B4-BE49-F238E27FC236}">
                <a16:creationId xmlns:a16="http://schemas.microsoft.com/office/drawing/2014/main" id="{44BC7526-5470-D4C9-0C0C-D2DCF4103331}"/>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27602494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BC06-A5D9-92C7-7BFA-E32DAE541E67}"/>
              </a:ext>
            </a:extLst>
          </p:cNvPr>
          <p:cNvSpPr>
            <a:spLocks noGrp="1"/>
          </p:cNvSpPr>
          <p:nvPr>
            <p:ph type="title"/>
          </p:nvPr>
        </p:nvSpPr>
        <p:spPr/>
        <p:txBody>
          <a:bodyPr>
            <a:normAutofit/>
          </a:bodyPr>
          <a:lstStyle/>
          <a:p>
            <a:r>
              <a:rPr lang="en-US" sz="3600" b="1">
                <a:latin typeface="Calibri" panose="020F0502020204030204" pitchFamily="34" charset="0"/>
                <a:cs typeface="Calibri" panose="020F0502020204030204" pitchFamily="34" charset="0"/>
              </a:rPr>
              <a:t>Dr. O:  The Internist</a:t>
            </a:r>
          </a:p>
        </p:txBody>
      </p:sp>
      <p:sp>
        <p:nvSpPr>
          <p:cNvPr id="5" name="Slide Number Placeholder 4">
            <a:extLst>
              <a:ext uri="{FF2B5EF4-FFF2-40B4-BE49-F238E27FC236}">
                <a16:creationId xmlns:a16="http://schemas.microsoft.com/office/drawing/2014/main" id="{134F97FE-3589-89E8-AFC1-AE8EB45C4B80}"/>
              </a:ext>
            </a:extLst>
          </p:cNvPr>
          <p:cNvSpPr>
            <a:spLocks noGrp="1"/>
          </p:cNvSpPr>
          <p:nvPr>
            <p:ph type="sldNum" sz="quarter" idx="14"/>
          </p:nvPr>
        </p:nvSpPr>
        <p:spPr/>
        <p:txBody>
          <a:bodyPr/>
          <a:lstStyle/>
          <a:p>
            <a:fld id="{96A5B6C2-32A8-43E1-A40E-3A2DA6C246F0}" type="slidenum">
              <a:rPr lang="en-US" smtClean="0"/>
              <a:t>14</a:t>
            </a:fld>
            <a:endParaRPr lang="en-US"/>
          </a:p>
        </p:txBody>
      </p:sp>
      <p:pic>
        <p:nvPicPr>
          <p:cNvPr id="7" name="Content Placeholder 6">
            <a:extLst>
              <a:ext uri="{FF2B5EF4-FFF2-40B4-BE49-F238E27FC236}">
                <a16:creationId xmlns:a16="http://schemas.microsoft.com/office/drawing/2014/main" id="{4454BDD1-8424-60F1-505A-AA835C0F2926}"/>
              </a:ext>
            </a:extLst>
          </p:cNvPr>
          <p:cNvPicPr>
            <a:picLocks noGrp="1" noChangeAspect="1"/>
          </p:cNvPicPr>
          <p:nvPr>
            <p:ph idx="4294967295"/>
          </p:nvPr>
        </p:nvPicPr>
        <p:blipFill>
          <a:blip r:embed="rId3"/>
          <a:stretch>
            <a:fillRect/>
          </a:stretch>
        </p:blipFill>
        <p:spPr>
          <a:xfrm>
            <a:off x="3706511" y="1040382"/>
            <a:ext cx="4778977" cy="4777235"/>
          </a:xfrm>
        </p:spPr>
      </p:pic>
      <p:sp>
        <p:nvSpPr>
          <p:cNvPr id="4" name="Footer Placeholder 3">
            <a:extLst>
              <a:ext uri="{FF2B5EF4-FFF2-40B4-BE49-F238E27FC236}">
                <a16:creationId xmlns:a16="http://schemas.microsoft.com/office/drawing/2014/main" id="{97CAD311-C5C7-EC98-BF8B-83C50EBE37C6}"/>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41157507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4ADFD-D621-1907-876A-B93652BB3AEC}"/>
              </a:ext>
            </a:extLst>
          </p:cNvPr>
          <p:cNvSpPr>
            <a:spLocks noGrp="1"/>
          </p:cNvSpPr>
          <p:nvPr>
            <p:ph type="title"/>
          </p:nvPr>
        </p:nvSpPr>
        <p:spPr>
          <a:xfrm>
            <a:off x="838200" y="304800"/>
            <a:ext cx="10515600" cy="844697"/>
          </a:xfrm>
        </p:spPr>
        <p:txBody>
          <a:bodyPr>
            <a:normAutofit/>
          </a:bodyPr>
          <a:lstStyle/>
          <a:p>
            <a:r>
              <a:rPr lang="en-US" sz="3600" b="1">
                <a:latin typeface="Calibri" panose="020F0502020204030204" pitchFamily="34" charset="0"/>
                <a:cs typeface="Calibri" panose="020F0502020204030204" pitchFamily="34" charset="0"/>
              </a:rPr>
              <a:t>Dr. B:  The Surgeon</a:t>
            </a:r>
          </a:p>
        </p:txBody>
      </p:sp>
      <p:sp>
        <p:nvSpPr>
          <p:cNvPr id="5" name="Slide Number Placeholder 4">
            <a:extLst>
              <a:ext uri="{FF2B5EF4-FFF2-40B4-BE49-F238E27FC236}">
                <a16:creationId xmlns:a16="http://schemas.microsoft.com/office/drawing/2014/main" id="{D3B69E13-BEEE-9885-E50A-EBF2A01F758D}"/>
              </a:ext>
            </a:extLst>
          </p:cNvPr>
          <p:cNvSpPr>
            <a:spLocks noGrp="1"/>
          </p:cNvSpPr>
          <p:nvPr>
            <p:ph type="sldNum" sz="quarter" idx="14"/>
          </p:nvPr>
        </p:nvSpPr>
        <p:spPr/>
        <p:txBody>
          <a:bodyPr/>
          <a:lstStyle/>
          <a:p>
            <a:fld id="{96A5B6C2-32A8-43E1-A40E-3A2DA6C246F0}" type="slidenum">
              <a:rPr lang="en-US" smtClean="0"/>
              <a:t>15</a:t>
            </a:fld>
            <a:endParaRPr lang="en-US"/>
          </a:p>
        </p:txBody>
      </p:sp>
      <p:pic>
        <p:nvPicPr>
          <p:cNvPr id="7" name="Content Placeholder 6">
            <a:extLst>
              <a:ext uri="{FF2B5EF4-FFF2-40B4-BE49-F238E27FC236}">
                <a16:creationId xmlns:a16="http://schemas.microsoft.com/office/drawing/2014/main" id="{4050A38F-6B9C-8E1A-358E-C88F1301485F}"/>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343400" y="990600"/>
            <a:ext cx="3505200" cy="5255883"/>
          </a:xfrm>
        </p:spPr>
      </p:pic>
      <p:sp>
        <p:nvSpPr>
          <p:cNvPr id="4" name="Footer Placeholder 3">
            <a:extLst>
              <a:ext uri="{FF2B5EF4-FFF2-40B4-BE49-F238E27FC236}">
                <a16:creationId xmlns:a16="http://schemas.microsoft.com/office/drawing/2014/main" id="{879D28B0-A0D7-6C72-AB4E-CC94C4900E65}"/>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260806419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7871-8AD9-30E3-DE34-90B6DDF85ED3}"/>
              </a:ext>
            </a:extLst>
          </p:cNvPr>
          <p:cNvSpPr>
            <a:spLocks noGrp="1"/>
          </p:cNvSpPr>
          <p:nvPr>
            <p:ph type="title"/>
          </p:nvPr>
        </p:nvSpPr>
        <p:spPr/>
        <p:txBody>
          <a:bodyPr>
            <a:normAutofit/>
          </a:bodyPr>
          <a:lstStyle/>
          <a:p>
            <a:r>
              <a:rPr lang="en-US" sz="3600" b="1">
                <a:latin typeface="Calibri" panose="020F0502020204030204" pitchFamily="34" charset="0"/>
                <a:cs typeface="Calibri" panose="020F0502020204030204" pitchFamily="34" charset="0"/>
              </a:rPr>
              <a:t>Scenario #1</a:t>
            </a:r>
          </a:p>
        </p:txBody>
      </p:sp>
      <p:sp>
        <p:nvSpPr>
          <p:cNvPr id="3" name="Content Placeholder 2">
            <a:extLst>
              <a:ext uri="{FF2B5EF4-FFF2-40B4-BE49-F238E27FC236}">
                <a16:creationId xmlns:a16="http://schemas.microsoft.com/office/drawing/2014/main" id="{73F5D328-2CD6-D35F-8E7F-DA7C5399300A}"/>
              </a:ext>
            </a:extLst>
          </p:cNvPr>
          <p:cNvSpPr>
            <a:spLocks noGrp="1"/>
          </p:cNvSpPr>
          <p:nvPr>
            <p:ph type="body" sz="quarter" idx="10"/>
          </p:nvPr>
        </p:nvSpPr>
        <p:spPr/>
        <p:txBody>
          <a:bodyPr>
            <a:normAutofit lnSpcReduction="10000"/>
          </a:bodyPr>
          <a:lstStyle/>
          <a:p>
            <a:pPr marL="0" indent="0">
              <a:spcAft>
                <a:spcPts val="1200"/>
              </a:spcAft>
              <a:buNone/>
            </a:pPr>
            <a:r>
              <a:rPr lang="en-US" sz="2800">
                <a:latin typeface="Calibri" panose="020F0502020204030204" pitchFamily="34" charset="0"/>
                <a:cs typeface="Calibri" panose="020F0502020204030204" pitchFamily="34" charset="0"/>
              </a:rPr>
              <a:t>Dr. O is in the hospital assisting a patient in a great deal of pain.  The patient screams “oh my god, oh my god.”  Dr. O slaps the patient stating, “don’t use my lord’s name in vain.”</a:t>
            </a:r>
          </a:p>
          <a:p>
            <a:pPr marL="0" indent="0">
              <a:spcAft>
                <a:spcPts val="1200"/>
              </a:spcAft>
              <a:buNone/>
            </a:pPr>
            <a:r>
              <a:rPr lang="en-US" sz="2800">
                <a:latin typeface="Calibri" panose="020F0502020204030204" pitchFamily="34" charset="0"/>
                <a:cs typeface="Calibri" panose="020F0502020204030204" pitchFamily="34" charset="0"/>
              </a:rPr>
              <a:t>The Medical Staff of NJHS South sends Dr. O to a Vanderbilt course on behavior.  </a:t>
            </a:r>
          </a:p>
          <a:p>
            <a:pPr marL="0" indent="0">
              <a:spcAft>
                <a:spcPts val="1200"/>
              </a:spcAft>
              <a:buNone/>
            </a:pPr>
            <a:r>
              <a:rPr lang="en-US" sz="2800">
                <a:latin typeface="Calibri" panose="020F0502020204030204" pitchFamily="34" charset="0"/>
                <a:cs typeface="Calibri" panose="020F0502020204030204" pitchFamily="34" charset="0"/>
              </a:rPr>
              <a:t>Is this action reportable to the:</a:t>
            </a:r>
          </a:p>
          <a:p>
            <a:pPr marL="0" indent="0">
              <a:spcAft>
                <a:spcPts val="1200"/>
              </a:spcAft>
              <a:buNone/>
            </a:pPr>
            <a:r>
              <a:rPr lang="en-US" sz="2800">
                <a:latin typeface="Calibri" panose="020F0502020204030204" pitchFamily="34" charset="0"/>
                <a:cs typeface="Calibri" panose="020F0502020204030204" pitchFamily="34" charset="0"/>
              </a:rPr>
              <a:t>NPDB?</a:t>
            </a:r>
          </a:p>
          <a:p>
            <a:pPr marL="0" indent="0">
              <a:spcAft>
                <a:spcPts val="1200"/>
              </a:spcAft>
              <a:buNone/>
            </a:pPr>
            <a:r>
              <a:rPr lang="en-US" sz="2800">
                <a:latin typeface="Calibri" panose="020F0502020204030204" pitchFamily="34" charset="0"/>
                <a:cs typeface="Calibri" panose="020F0502020204030204" pitchFamily="34" charset="0"/>
              </a:rPr>
              <a:t>NJ Clearinghouse?</a:t>
            </a:r>
          </a:p>
          <a:p>
            <a:pPr marL="0" indent="0">
              <a:spcAft>
                <a:spcPts val="1200"/>
              </a:spcAft>
              <a:buNone/>
            </a:pPr>
            <a:endParaRPr lang="en-US" sz="280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6442E8AD-E68A-888F-786A-E268B8D91B3C}"/>
              </a:ext>
            </a:extLst>
          </p:cNvPr>
          <p:cNvSpPr>
            <a:spLocks noGrp="1"/>
          </p:cNvSpPr>
          <p:nvPr>
            <p:ph type="sldNum" sz="quarter" idx="14"/>
          </p:nvPr>
        </p:nvSpPr>
        <p:spPr/>
        <p:txBody>
          <a:bodyPr/>
          <a:lstStyle/>
          <a:p>
            <a:fld id="{96A5B6C2-32A8-43E1-A40E-3A2DA6C246F0}" type="slidenum">
              <a:rPr lang="en-US" smtClean="0"/>
              <a:t>16</a:t>
            </a:fld>
            <a:endParaRPr lang="en-US"/>
          </a:p>
        </p:txBody>
      </p:sp>
      <p:sp>
        <p:nvSpPr>
          <p:cNvPr id="4" name="Footer Placeholder 3">
            <a:extLst>
              <a:ext uri="{FF2B5EF4-FFF2-40B4-BE49-F238E27FC236}">
                <a16:creationId xmlns:a16="http://schemas.microsoft.com/office/drawing/2014/main" id="{434EF787-A3F0-E46D-2279-D286282B2D51}"/>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78201093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09B8F9-4A4B-E277-180E-3B80A85D77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ED616D-3FAB-2042-CF35-9364C1E8CAD6}"/>
              </a:ext>
            </a:extLst>
          </p:cNvPr>
          <p:cNvSpPr>
            <a:spLocks noGrp="1"/>
          </p:cNvSpPr>
          <p:nvPr>
            <p:ph type="body" sz="quarter" idx="10"/>
          </p:nvPr>
        </p:nvSpPr>
        <p:spPr/>
        <p:txBody>
          <a:bodyPr>
            <a:normAutofit/>
          </a:bodyPr>
          <a:lstStyle/>
          <a:p>
            <a:pPr marL="0" indent="0">
              <a:spcAft>
                <a:spcPts val="1200"/>
              </a:spcAft>
              <a:buNone/>
            </a:pPr>
            <a:r>
              <a:rPr lang="en-US" sz="2800">
                <a:latin typeface="Calibri" panose="020F0502020204030204" pitchFamily="34" charset="0"/>
                <a:cs typeface="Calibri" panose="020F0502020204030204" pitchFamily="34" charset="0"/>
              </a:rPr>
              <a:t>Even though the Medical Staff sent Dr. O to a course and took no action against her privileges, the New Jersey Medical Group decided to terminate Dr. O’s employment.</a:t>
            </a:r>
          </a:p>
          <a:p>
            <a:pPr marL="0" indent="0">
              <a:spcAft>
                <a:spcPts val="1200"/>
              </a:spcAft>
              <a:buNone/>
            </a:pPr>
            <a:r>
              <a:rPr lang="en-US" sz="2800">
                <a:latin typeface="Calibri" panose="020F0502020204030204" pitchFamily="34" charset="0"/>
                <a:cs typeface="Calibri" panose="020F0502020204030204" pitchFamily="34" charset="0"/>
              </a:rPr>
              <a:t>Is this action reportable to the:</a:t>
            </a:r>
          </a:p>
          <a:p>
            <a:pPr marL="0" indent="0">
              <a:spcAft>
                <a:spcPts val="1200"/>
              </a:spcAft>
              <a:buNone/>
            </a:pPr>
            <a:r>
              <a:rPr lang="en-US" sz="2800">
                <a:latin typeface="Calibri" panose="020F0502020204030204" pitchFamily="34" charset="0"/>
                <a:cs typeface="Calibri" panose="020F0502020204030204" pitchFamily="34" charset="0"/>
              </a:rPr>
              <a:t>NPDB?</a:t>
            </a:r>
          </a:p>
          <a:p>
            <a:pPr marL="0" indent="0">
              <a:spcAft>
                <a:spcPts val="1200"/>
              </a:spcAft>
              <a:buNone/>
            </a:pPr>
            <a:r>
              <a:rPr lang="en-US" sz="2800">
                <a:latin typeface="Calibri" panose="020F0502020204030204" pitchFamily="34" charset="0"/>
                <a:cs typeface="Calibri" panose="020F0502020204030204" pitchFamily="34" charset="0"/>
              </a:rPr>
              <a:t>NJ Clearinghouse?</a:t>
            </a:r>
          </a:p>
          <a:p>
            <a:pPr marL="0" indent="0">
              <a:spcAft>
                <a:spcPts val="1200"/>
              </a:spcAft>
              <a:buNone/>
            </a:pPr>
            <a:endParaRPr lang="en-US" sz="280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6DA4E735-12CC-F7BE-4EC8-C5A7F2ADE1B5}"/>
              </a:ext>
            </a:extLst>
          </p:cNvPr>
          <p:cNvSpPr>
            <a:spLocks noGrp="1"/>
          </p:cNvSpPr>
          <p:nvPr>
            <p:ph type="sldNum" sz="quarter" idx="14"/>
          </p:nvPr>
        </p:nvSpPr>
        <p:spPr/>
        <p:txBody>
          <a:bodyPr/>
          <a:lstStyle/>
          <a:p>
            <a:fld id="{96A5B6C2-32A8-43E1-A40E-3A2DA6C246F0}" type="slidenum">
              <a:rPr lang="en-US" smtClean="0"/>
              <a:t>17</a:t>
            </a:fld>
            <a:endParaRPr lang="en-US"/>
          </a:p>
        </p:txBody>
      </p:sp>
      <p:sp>
        <p:nvSpPr>
          <p:cNvPr id="4" name="Footer Placeholder 3">
            <a:extLst>
              <a:ext uri="{FF2B5EF4-FFF2-40B4-BE49-F238E27FC236}">
                <a16:creationId xmlns:a16="http://schemas.microsoft.com/office/drawing/2014/main" id="{51F11D63-8883-B0C2-044A-74070D2D1DC5}"/>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8039295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E623CD-9FFD-3F3A-7983-DC7956DE9F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B81BFD-BBAC-49A0-AB8C-096EE188EEA0}"/>
              </a:ext>
            </a:extLst>
          </p:cNvPr>
          <p:cNvSpPr>
            <a:spLocks noGrp="1"/>
          </p:cNvSpPr>
          <p:nvPr>
            <p:ph type="body" sz="quarter" idx="10"/>
          </p:nvPr>
        </p:nvSpPr>
        <p:spPr/>
        <p:txBody>
          <a:bodyPr>
            <a:normAutofit/>
          </a:bodyPr>
          <a:lstStyle/>
          <a:p>
            <a:pPr marL="0" indent="0">
              <a:spcAft>
                <a:spcPts val="1200"/>
              </a:spcAft>
              <a:buNone/>
            </a:pPr>
            <a:r>
              <a:rPr lang="en-US" sz="2800">
                <a:latin typeface="Calibri" panose="020F0502020204030204" pitchFamily="34" charset="0"/>
                <a:cs typeface="Calibri" panose="020F0502020204030204" pitchFamily="34" charset="0"/>
              </a:rPr>
              <a:t>Because Dr. O’s contract was terminated by the NJHS Medical Group, she is no longer eligible to remain on the Medical Staff of any System hospital.  Accordingly, she is issued letters of automatic termination from each hospital within the System where she holds privileges.</a:t>
            </a:r>
          </a:p>
          <a:p>
            <a:pPr marL="0" indent="0">
              <a:spcAft>
                <a:spcPts val="1200"/>
              </a:spcAft>
              <a:buNone/>
            </a:pPr>
            <a:r>
              <a:rPr lang="en-US" sz="2800">
                <a:latin typeface="Calibri" panose="020F0502020204030204" pitchFamily="34" charset="0"/>
                <a:cs typeface="Calibri" panose="020F0502020204030204" pitchFamily="34" charset="0"/>
              </a:rPr>
              <a:t>Is this action reportable by the Medical Staffs of these hospitals to the:</a:t>
            </a:r>
          </a:p>
          <a:p>
            <a:pPr marL="0" indent="0">
              <a:spcAft>
                <a:spcPts val="1200"/>
              </a:spcAft>
              <a:buNone/>
            </a:pPr>
            <a:r>
              <a:rPr lang="en-US" sz="2800">
                <a:latin typeface="Calibri" panose="020F0502020204030204" pitchFamily="34" charset="0"/>
                <a:cs typeface="Calibri" panose="020F0502020204030204" pitchFamily="34" charset="0"/>
              </a:rPr>
              <a:t>NPDB?</a:t>
            </a:r>
          </a:p>
          <a:p>
            <a:pPr marL="0" indent="0">
              <a:spcAft>
                <a:spcPts val="1200"/>
              </a:spcAft>
              <a:buNone/>
            </a:pPr>
            <a:r>
              <a:rPr lang="en-US" sz="2800">
                <a:latin typeface="Calibri" panose="020F0502020204030204" pitchFamily="34" charset="0"/>
                <a:cs typeface="Calibri" panose="020F0502020204030204" pitchFamily="34" charset="0"/>
              </a:rPr>
              <a:t>NJ Clearinghouse?</a:t>
            </a:r>
          </a:p>
        </p:txBody>
      </p:sp>
      <p:sp>
        <p:nvSpPr>
          <p:cNvPr id="5" name="Slide Number Placeholder 4">
            <a:extLst>
              <a:ext uri="{FF2B5EF4-FFF2-40B4-BE49-F238E27FC236}">
                <a16:creationId xmlns:a16="http://schemas.microsoft.com/office/drawing/2014/main" id="{E5587B11-128A-C06A-2C98-4E93573BE969}"/>
              </a:ext>
            </a:extLst>
          </p:cNvPr>
          <p:cNvSpPr>
            <a:spLocks noGrp="1"/>
          </p:cNvSpPr>
          <p:nvPr>
            <p:ph type="sldNum" sz="quarter" idx="14"/>
          </p:nvPr>
        </p:nvSpPr>
        <p:spPr/>
        <p:txBody>
          <a:bodyPr/>
          <a:lstStyle/>
          <a:p>
            <a:fld id="{96A5B6C2-32A8-43E1-A40E-3A2DA6C246F0}" type="slidenum">
              <a:rPr lang="en-US" smtClean="0"/>
              <a:t>18</a:t>
            </a:fld>
            <a:endParaRPr lang="en-US"/>
          </a:p>
        </p:txBody>
      </p:sp>
      <p:sp>
        <p:nvSpPr>
          <p:cNvPr id="4" name="Footer Placeholder 3">
            <a:extLst>
              <a:ext uri="{FF2B5EF4-FFF2-40B4-BE49-F238E27FC236}">
                <a16:creationId xmlns:a16="http://schemas.microsoft.com/office/drawing/2014/main" id="{F678E839-41B2-1C4E-1F07-0EED8E2B5E32}"/>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29370995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88E-8D96-D687-0FC7-4DB96A77B3FA}"/>
              </a:ext>
            </a:extLst>
          </p:cNvPr>
          <p:cNvSpPr>
            <a:spLocks noGrp="1"/>
          </p:cNvSpPr>
          <p:nvPr>
            <p:ph type="title"/>
          </p:nvPr>
        </p:nvSpPr>
        <p:spPr/>
        <p:txBody>
          <a:bodyPr vert="horz" lIns="91440" tIns="45720" rIns="91440" bIns="45720" rtlCol="0" anchor="ctr">
            <a:normAutofit/>
          </a:bodyPr>
          <a:lstStyle/>
          <a:p>
            <a:r>
              <a:rPr lang="en-US" sz="3600" b="1">
                <a:latin typeface="Calibri" panose="020F0502020204030204" pitchFamily="34" charset="0"/>
                <a:cs typeface="Calibri" panose="020F0502020204030204" pitchFamily="34" charset="0"/>
              </a:rPr>
              <a:t>Scenario #2</a:t>
            </a:r>
          </a:p>
        </p:txBody>
      </p:sp>
      <p:sp>
        <p:nvSpPr>
          <p:cNvPr id="3" name="Content Placeholder 2">
            <a:extLst>
              <a:ext uri="{FF2B5EF4-FFF2-40B4-BE49-F238E27FC236}">
                <a16:creationId xmlns:a16="http://schemas.microsoft.com/office/drawing/2014/main" id="{7AA0CC3F-D099-9753-864B-AED40812F76F}"/>
              </a:ext>
            </a:extLst>
          </p:cNvPr>
          <p:cNvSpPr>
            <a:spLocks noGrp="1"/>
          </p:cNvSpPr>
          <p:nvPr>
            <p:ph type="body" sz="quarter" idx="10"/>
          </p:nvPr>
        </p:nvSpPr>
        <p:spPr/>
        <p:txBody>
          <a:bodyPr vert="horz" lIns="91440" tIns="45720" rIns="91440" bIns="45720" rtlCol="0">
            <a:normAutofit fontScale="92500"/>
          </a:bodyPr>
          <a:lstStyle/>
          <a:p>
            <a:pPr marL="0" indent="0">
              <a:spcAft>
                <a:spcPts val="1200"/>
              </a:spcAft>
              <a:buNone/>
            </a:pPr>
            <a:r>
              <a:rPr lang="en-US" sz="2800">
                <a:latin typeface="Calibri" panose="020F0502020204030204" pitchFamily="34" charset="0"/>
                <a:cs typeface="Calibri" panose="020F0502020204030204" pitchFamily="34" charset="0"/>
              </a:rPr>
              <a:t>Dr. B finishes a complicated surgical case on Friday, checks on her admitted patient and leaves NJMC Central for the day.  The hospital MSBL require her to see her patients daily. On Monday, the patient complains to the nurse that Dr. B never came in to see her over the weekend.  The nurse reports this to the Department Chair who reviews the EMR and sees that Dr. B wrote patient notes at 11:30 p.m. on both Saturday and Sunday, which is highly unusual behavior for her since Dr. B usually rounds between 7-9 a.m. and 4-7 p.m.  The nurses on the floor do not recall seeing Dr. B over the weekend.  Dr. B did not swipe into the parking garage or anywhere else at NJMC Central over the weekend.  IT advises that Dr. B did not log on to the Hospital EMR from her hospital IP address.</a:t>
            </a:r>
          </a:p>
        </p:txBody>
      </p:sp>
      <p:sp>
        <p:nvSpPr>
          <p:cNvPr id="5" name="Slide Number Placeholder 4">
            <a:extLst>
              <a:ext uri="{FF2B5EF4-FFF2-40B4-BE49-F238E27FC236}">
                <a16:creationId xmlns:a16="http://schemas.microsoft.com/office/drawing/2014/main" id="{11AF8D8D-CC5D-0318-5F04-CA0D948612CB}"/>
              </a:ext>
            </a:extLst>
          </p:cNvPr>
          <p:cNvSpPr>
            <a:spLocks noGrp="1"/>
          </p:cNvSpPr>
          <p:nvPr>
            <p:ph type="sldNum" sz="quarter" idx="14"/>
          </p:nvPr>
        </p:nvSpPr>
        <p:spPr/>
        <p:txBody>
          <a:bodyPr/>
          <a:lstStyle/>
          <a:p>
            <a:fld id="{96A5B6C2-32A8-43E1-A40E-3A2DA6C246F0}" type="slidenum">
              <a:rPr lang="en-US" smtClean="0"/>
              <a:t>19</a:t>
            </a:fld>
            <a:endParaRPr lang="en-US"/>
          </a:p>
        </p:txBody>
      </p:sp>
      <p:sp>
        <p:nvSpPr>
          <p:cNvPr id="4" name="Footer Placeholder 3">
            <a:extLst>
              <a:ext uri="{FF2B5EF4-FFF2-40B4-BE49-F238E27FC236}">
                <a16:creationId xmlns:a16="http://schemas.microsoft.com/office/drawing/2014/main" id="{CA64F077-2EE8-BA78-96AE-4292182D694E}"/>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19047763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10515600" cy="844697"/>
          </a:xfrm>
        </p:spPr>
        <p:txBody>
          <a:bodyPr>
            <a:normAutofit/>
          </a:bodyPr>
          <a:lstStyle/>
          <a:p>
            <a:r>
              <a:rPr sz="3600" b="1">
                <a:latin typeface="Calibri" panose="020F0502020204030204" pitchFamily="34" charset="0"/>
                <a:cs typeface="Calibri" panose="020F0502020204030204" pitchFamily="34" charset="0"/>
              </a:rPr>
              <a:t>Overview of Reporting Systems</a:t>
            </a:r>
          </a:p>
        </p:txBody>
      </p:sp>
      <p:sp>
        <p:nvSpPr>
          <p:cNvPr id="3" name="Content Placeholder 2"/>
          <p:cNvSpPr>
            <a:spLocks noGrp="1"/>
          </p:cNvSpPr>
          <p:nvPr>
            <p:ph type="body" sz="quarter" idx="10"/>
          </p:nvPr>
        </p:nvSpPr>
        <p:spPr/>
        <p:txBody>
          <a:bodyPr>
            <a:normAutofit/>
          </a:bodyPr>
          <a:lstStyle/>
          <a:p>
            <a:r>
              <a:rPr sz="2800">
                <a:latin typeface="Calibri" panose="020F0502020204030204" pitchFamily="34" charset="0"/>
                <a:cs typeface="Calibri" panose="020F0502020204030204" pitchFamily="34" charset="0"/>
              </a:rPr>
              <a:t>National Practitioner Data Bank (NPDB)</a:t>
            </a:r>
            <a:endParaRPr lang="en-US" sz="2800">
              <a:latin typeface="Calibri" panose="020F0502020204030204" pitchFamily="34" charset="0"/>
              <a:cs typeface="Calibri" panose="020F0502020204030204" pitchFamily="34" charset="0"/>
            </a:endParaRPr>
          </a:p>
          <a:p>
            <a:pPr lvl="1"/>
            <a:r>
              <a:rPr sz="2000">
                <a:latin typeface="Calibri" panose="020F0502020204030204" pitchFamily="34" charset="0"/>
                <a:cs typeface="Calibri" panose="020F0502020204030204" pitchFamily="34" charset="0"/>
              </a:rPr>
              <a:t>Federal repository</a:t>
            </a:r>
            <a:endParaRPr lang="en-US" sz="2000">
              <a:latin typeface="Calibri" panose="020F0502020204030204" pitchFamily="34" charset="0"/>
              <a:cs typeface="Calibri" panose="020F0502020204030204" pitchFamily="34" charset="0"/>
            </a:endParaRPr>
          </a:p>
          <a:p>
            <a:pPr lvl="1"/>
            <a:r>
              <a:rPr sz="2000">
                <a:latin typeface="Calibri" panose="020F0502020204030204" pitchFamily="34" charset="0"/>
                <a:cs typeface="Calibri" panose="020F0502020204030204" pitchFamily="34" charset="0"/>
              </a:rPr>
              <a:t>Tracks adverse actions &amp; malpractice payments</a:t>
            </a:r>
          </a:p>
          <a:p>
            <a:endParaRPr sz="1800">
              <a:latin typeface="Calibri" panose="020F0502020204030204" pitchFamily="34" charset="0"/>
              <a:cs typeface="Calibri" panose="020F0502020204030204" pitchFamily="34" charset="0"/>
            </a:endParaRPr>
          </a:p>
          <a:p>
            <a:r>
              <a:rPr sz="2800">
                <a:latin typeface="Calibri" panose="020F0502020204030204" pitchFamily="34" charset="0"/>
                <a:cs typeface="Calibri" panose="020F0502020204030204" pitchFamily="34" charset="0"/>
              </a:rPr>
              <a:t>NJ Practitioner Review System (Clearinghouse)</a:t>
            </a:r>
            <a:endParaRPr lang="en-US" sz="2800">
              <a:latin typeface="Calibri" panose="020F0502020204030204" pitchFamily="34" charset="0"/>
              <a:cs typeface="Calibri" panose="020F0502020204030204" pitchFamily="34" charset="0"/>
            </a:endParaRPr>
          </a:p>
          <a:p>
            <a:pPr lvl="1"/>
            <a:r>
              <a:rPr sz="2000">
                <a:latin typeface="Calibri" panose="020F0502020204030204" pitchFamily="34" charset="0"/>
                <a:cs typeface="Calibri" panose="020F0502020204030204" pitchFamily="34" charset="0"/>
              </a:rPr>
              <a:t>State-level reporting</a:t>
            </a:r>
          </a:p>
          <a:p>
            <a:endParaRPr sz="1800">
              <a:latin typeface="Calibri" panose="020F0502020204030204" pitchFamily="34" charset="0"/>
              <a:cs typeface="Calibri" panose="020F0502020204030204" pitchFamily="34" charset="0"/>
            </a:endParaRPr>
          </a:p>
          <a:p>
            <a:r>
              <a:rPr sz="2800">
                <a:latin typeface="Calibri" panose="020F0502020204030204" pitchFamily="34" charset="0"/>
                <a:cs typeface="Calibri" panose="020F0502020204030204" pitchFamily="34" charset="0"/>
              </a:rPr>
              <a:t>Hospitals often must report to both</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799AC7-B0AF-245B-92B9-3CB4F22FA8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6C15D0-3778-08D6-98D1-5E9C679F75CC}"/>
              </a:ext>
            </a:extLst>
          </p:cNvPr>
          <p:cNvSpPr>
            <a:spLocks noGrp="1"/>
          </p:cNvSpPr>
          <p:nvPr>
            <p:ph type="body" sz="quarter" idx="10"/>
          </p:nvPr>
        </p:nvSpPr>
        <p:spPr>
          <a:xfrm>
            <a:off x="838201" y="1447800"/>
            <a:ext cx="10515599" cy="4096885"/>
          </a:xfrm>
        </p:spPr>
        <p:txBody>
          <a:bodyPr vert="horz" lIns="91440" tIns="45720" rIns="91440" bIns="45720" rtlCol="0">
            <a:noAutofit/>
          </a:bodyPr>
          <a:lstStyle/>
          <a:p>
            <a:pPr marL="0" indent="0">
              <a:spcAft>
                <a:spcPts val="1200"/>
              </a:spcAft>
              <a:buNone/>
            </a:pPr>
            <a:r>
              <a:rPr lang="en-US" sz="2800">
                <a:latin typeface="Calibri" panose="020F0502020204030204" pitchFamily="34" charset="0"/>
                <a:cs typeface="Calibri" panose="020F0502020204030204" pitchFamily="34" charset="0"/>
              </a:rPr>
              <a:t>The hospital CMO suspends Dr. B.  The MEC convenes within 10 days after the suspension and removes the suspension but sends Dr.  B to a medical records course and a behavioral course.</a:t>
            </a:r>
          </a:p>
          <a:p>
            <a:pPr marL="0" indent="0">
              <a:spcAft>
                <a:spcPts val="1200"/>
              </a:spcAft>
              <a:buNone/>
            </a:pPr>
            <a:r>
              <a:rPr lang="en-US" sz="2800">
                <a:latin typeface="Calibri" panose="020F0502020204030204" pitchFamily="34" charset="0"/>
                <a:cs typeface="Calibri" panose="020F0502020204030204" pitchFamily="34" charset="0"/>
              </a:rPr>
              <a:t>Is the initial suspension reportable to the:</a:t>
            </a:r>
          </a:p>
          <a:p>
            <a:pPr>
              <a:spcAft>
                <a:spcPts val="1200"/>
              </a:spcAft>
            </a:pPr>
            <a:r>
              <a:rPr lang="en-US" sz="2000">
                <a:latin typeface="Calibri" panose="020F0502020204030204" pitchFamily="34" charset="0"/>
                <a:cs typeface="Calibri" panose="020F0502020204030204" pitchFamily="34" charset="0"/>
              </a:rPr>
              <a:t>NPDB?</a:t>
            </a:r>
          </a:p>
          <a:p>
            <a:pPr>
              <a:spcAft>
                <a:spcPts val="1200"/>
              </a:spcAft>
            </a:pPr>
            <a:r>
              <a:rPr lang="en-US" sz="2000">
                <a:latin typeface="Calibri" panose="020F0502020204030204" pitchFamily="34" charset="0"/>
                <a:cs typeface="Calibri" panose="020F0502020204030204" pitchFamily="34" charset="0"/>
              </a:rPr>
              <a:t>NJ Clearinghouse?</a:t>
            </a:r>
          </a:p>
          <a:p>
            <a:pPr marL="0" indent="0">
              <a:spcAft>
                <a:spcPts val="1200"/>
              </a:spcAft>
              <a:buNone/>
            </a:pPr>
            <a:r>
              <a:rPr lang="en-US" sz="2800">
                <a:latin typeface="Calibri" panose="020F0502020204030204" pitchFamily="34" charset="0"/>
                <a:cs typeface="Calibri" panose="020F0502020204030204" pitchFamily="34" charset="0"/>
              </a:rPr>
              <a:t>If it is reportable, is removal of the suspension reportable to the:</a:t>
            </a:r>
          </a:p>
          <a:p>
            <a:pPr>
              <a:spcAft>
                <a:spcPts val="1200"/>
              </a:spcAft>
            </a:pPr>
            <a:r>
              <a:rPr lang="en-US" sz="2000">
                <a:latin typeface="Calibri" panose="020F0502020204030204" pitchFamily="34" charset="0"/>
                <a:cs typeface="Calibri" panose="020F0502020204030204" pitchFamily="34" charset="0"/>
              </a:rPr>
              <a:t>NPDB?</a:t>
            </a:r>
          </a:p>
          <a:p>
            <a:pPr>
              <a:spcAft>
                <a:spcPts val="1200"/>
              </a:spcAft>
            </a:pPr>
            <a:r>
              <a:rPr lang="en-US" sz="2000">
                <a:latin typeface="Calibri" panose="020F0502020204030204" pitchFamily="34" charset="0"/>
                <a:cs typeface="Calibri" panose="020F0502020204030204" pitchFamily="34" charset="0"/>
              </a:rPr>
              <a:t>NJ Clearinghouse?</a:t>
            </a:r>
          </a:p>
          <a:p>
            <a:pPr marL="0" indent="0">
              <a:spcAft>
                <a:spcPts val="1200"/>
              </a:spcAft>
              <a:buNone/>
            </a:pPr>
            <a:endParaRPr lang="en-US" sz="280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308FF4EC-BA92-BAC0-377C-EBCC0D844991}"/>
              </a:ext>
            </a:extLst>
          </p:cNvPr>
          <p:cNvSpPr>
            <a:spLocks noGrp="1"/>
          </p:cNvSpPr>
          <p:nvPr>
            <p:ph type="sldNum" sz="quarter" idx="14"/>
          </p:nvPr>
        </p:nvSpPr>
        <p:spPr/>
        <p:txBody>
          <a:bodyPr/>
          <a:lstStyle/>
          <a:p>
            <a:fld id="{96A5B6C2-32A8-43E1-A40E-3A2DA6C246F0}" type="slidenum">
              <a:rPr lang="en-US" smtClean="0"/>
              <a:t>20</a:t>
            </a:fld>
            <a:endParaRPr lang="en-US"/>
          </a:p>
        </p:txBody>
      </p:sp>
      <p:sp>
        <p:nvSpPr>
          <p:cNvPr id="4" name="Footer Placeholder 3">
            <a:extLst>
              <a:ext uri="{FF2B5EF4-FFF2-40B4-BE49-F238E27FC236}">
                <a16:creationId xmlns:a16="http://schemas.microsoft.com/office/drawing/2014/main" id="{C42B53F2-1238-A863-0263-B45BFE10BE7D}"/>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62405977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8823D8-8FA8-E25A-A759-FC3A01E752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2E17E8-106A-880D-DF6A-0923DEEC55D4}"/>
              </a:ext>
            </a:extLst>
          </p:cNvPr>
          <p:cNvSpPr>
            <a:spLocks noGrp="1"/>
          </p:cNvSpPr>
          <p:nvPr>
            <p:ph type="body" sz="quarter" idx="10"/>
          </p:nvPr>
        </p:nvSpPr>
        <p:spPr>
          <a:xfrm>
            <a:off x="838200" y="1380557"/>
            <a:ext cx="10515599" cy="4096885"/>
          </a:xfrm>
        </p:spPr>
        <p:txBody>
          <a:bodyPr vert="horz" lIns="91440" tIns="45720" rIns="91440" bIns="45720" rtlCol="0">
            <a:noAutofit/>
          </a:bodyPr>
          <a:lstStyle/>
          <a:p>
            <a:pPr marL="0" indent="0">
              <a:spcAft>
                <a:spcPts val="1200"/>
              </a:spcAft>
              <a:buNone/>
            </a:pPr>
            <a:r>
              <a:rPr lang="en-US" sz="2800">
                <a:latin typeface="Calibri" panose="020F0502020204030204" pitchFamily="34" charset="0"/>
                <a:cs typeface="Calibri" panose="020F0502020204030204" pitchFamily="34" charset="0"/>
              </a:rPr>
              <a:t>Is sending Dr. B to a medical records course and a behavioral course reportable to the:</a:t>
            </a:r>
          </a:p>
          <a:p>
            <a:pPr>
              <a:spcAft>
                <a:spcPts val="1200"/>
              </a:spcAft>
            </a:pPr>
            <a:r>
              <a:rPr lang="en-US" sz="2000">
                <a:latin typeface="Calibri" panose="020F0502020204030204" pitchFamily="34" charset="0"/>
                <a:cs typeface="Calibri" panose="020F0502020204030204" pitchFamily="34" charset="0"/>
              </a:rPr>
              <a:t>NPDB?</a:t>
            </a:r>
          </a:p>
          <a:p>
            <a:pPr>
              <a:spcAft>
                <a:spcPts val="1200"/>
              </a:spcAft>
            </a:pPr>
            <a:r>
              <a:rPr lang="en-US" sz="2000">
                <a:latin typeface="Calibri" panose="020F0502020204030204" pitchFamily="34" charset="0"/>
                <a:cs typeface="Calibri" panose="020F0502020204030204" pitchFamily="34" charset="0"/>
              </a:rPr>
              <a:t>NJ Clearinghouse?</a:t>
            </a:r>
            <a:endParaRPr lang="en-US" sz="2800">
              <a:latin typeface="Calibri" panose="020F0502020204030204" pitchFamily="34" charset="0"/>
              <a:cs typeface="Calibri" panose="020F0502020204030204" pitchFamily="34" charset="0"/>
            </a:endParaRPr>
          </a:p>
          <a:p>
            <a:pPr marL="0" indent="0">
              <a:spcAft>
                <a:spcPts val="1200"/>
              </a:spcAft>
              <a:buNone/>
            </a:pPr>
            <a:r>
              <a:rPr lang="en-US" sz="2800">
                <a:latin typeface="Calibri" panose="020F0502020204030204" pitchFamily="34" charset="0"/>
                <a:cs typeface="Calibri" panose="020F0502020204030204" pitchFamily="34" charset="0"/>
              </a:rPr>
              <a:t>Dr. B resigned from the Medical Staff after she was suspended by the CMO but before the MEC took action to confirm, terminate or modify the suspension.</a:t>
            </a:r>
          </a:p>
          <a:p>
            <a:pPr marL="0" indent="0">
              <a:spcAft>
                <a:spcPts val="1200"/>
              </a:spcAft>
              <a:buNone/>
            </a:pPr>
            <a:r>
              <a:rPr lang="en-US" sz="2800">
                <a:latin typeface="Calibri" panose="020F0502020204030204" pitchFamily="34" charset="0"/>
                <a:cs typeface="Calibri" panose="020F0502020204030204" pitchFamily="34" charset="0"/>
              </a:rPr>
              <a:t>Is this action reportable to the:</a:t>
            </a:r>
          </a:p>
          <a:p>
            <a:pPr marL="0" indent="0">
              <a:spcAft>
                <a:spcPts val="1200"/>
              </a:spcAft>
              <a:buNone/>
            </a:pPr>
            <a:r>
              <a:rPr lang="en-US" sz="2000">
                <a:latin typeface="Calibri" panose="020F0502020204030204" pitchFamily="34" charset="0"/>
                <a:cs typeface="Calibri" panose="020F0502020204030204" pitchFamily="34" charset="0"/>
              </a:rPr>
              <a:t>NPDB?</a:t>
            </a:r>
          </a:p>
          <a:p>
            <a:pPr marL="0" indent="0">
              <a:spcAft>
                <a:spcPts val="1200"/>
              </a:spcAft>
              <a:buNone/>
            </a:pPr>
            <a:r>
              <a:rPr lang="en-US" sz="2000">
                <a:latin typeface="Calibri" panose="020F0502020204030204" pitchFamily="34" charset="0"/>
                <a:cs typeface="Calibri" panose="020F0502020204030204" pitchFamily="34" charset="0"/>
              </a:rPr>
              <a:t>NJ Clearinghouse?</a:t>
            </a:r>
          </a:p>
          <a:p>
            <a:pPr marL="0" indent="0">
              <a:spcAft>
                <a:spcPts val="1200"/>
              </a:spcAft>
              <a:buNone/>
            </a:pPr>
            <a:r>
              <a:rPr lang="en-US" sz="2800">
                <a:latin typeface="Calibri" panose="020F0502020204030204" pitchFamily="34" charset="0"/>
                <a:cs typeface="Calibri" panose="020F0502020204030204" pitchFamily="34" charset="0"/>
              </a:rPr>
              <a:t> </a:t>
            </a:r>
          </a:p>
          <a:p>
            <a:pPr marL="0" indent="0">
              <a:spcAft>
                <a:spcPts val="1200"/>
              </a:spcAft>
              <a:buNone/>
            </a:pPr>
            <a:r>
              <a:rPr lang="en-US" sz="2800">
                <a:latin typeface="Calibri" panose="020F0502020204030204" pitchFamily="34" charset="0"/>
                <a:cs typeface="Calibri" panose="020F0502020204030204" pitchFamily="34" charset="0"/>
              </a:rPr>
              <a:t> </a:t>
            </a:r>
          </a:p>
          <a:p>
            <a:pPr marL="0" indent="0">
              <a:spcAft>
                <a:spcPts val="1200"/>
              </a:spcAft>
              <a:buNone/>
            </a:pPr>
            <a:endParaRPr lang="en-US" sz="2800">
              <a:latin typeface="Calibri" panose="020F0502020204030204" pitchFamily="34" charset="0"/>
              <a:cs typeface="Calibri" panose="020F0502020204030204" pitchFamily="34" charset="0"/>
            </a:endParaRPr>
          </a:p>
          <a:p>
            <a:pPr marL="0" indent="0">
              <a:spcAft>
                <a:spcPts val="1200"/>
              </a:spcAft>
              <a:buNone/>
            </a:pPr>
            <a:endParaRPr lang="en-US" sz="280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4FC0D964-8969-15D6-C17E-46B3B84F041C}"/>
              </a:ext>
            </a:extLst>
          </p:cNvPr>
          <p:cNvSpPr>
            <a:spLocks noGrp="1"/>
          </p:cNvSpPr>
          <p:nvPr>
            <p:ph type="sldNum" sz="quarter" idx="14"/>
          </p:nvPr>
        </p:nvSpPr>
        <p:spPr/>
        <p:txBody>
          <a:bodyPr/>
          <a:lstStyle/>
          <a:p>
            <a:fld id="{96A5B6C2-32A8-43E1-A40E-3A2DA6C246F0}" type="slidenum">
              <a:rPr lang="en-US" smtClean="0"/>
              <a:t>21</a:t>
            </a:fld>
            <a:endParaRPr lang="en-US"/>
          </a:p>
        </p:txBody>
      </p:sp>
      <p:sp>
        <p:nvSpPr>
          <p:cNvPr id="4" name="Footer Placeholder 3">
            <a:extLst>
              <a:ext uri="{FF2B5EF4-FFF2-40B4-BE49-F238E27FC236}">
                <a16:creationId xmlns:a16="http://schemas.microsoft.com/office/drawing/2014/main" id="{D990BCCF-259C-9F23-68E8-66E5B8C259DC}"/>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83071359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48B8C-F929-EC8D-5A69-FF878954A252}"/>
              </a:ext>
            </a:extLst>
          </p:cNvPr>
          <p:cNvSpPr>
            <a:spLocks noGrp="1"/>
          </p:cNvSpPr>
          <p:nvPr>
            <p:ph type="title"/>
          </p:nvPr>
        </p:nvSpPr>
        <p:spPr/>
        <p:txBody>
          <a:bodyPr/>
          <a:lstStyle/>
          <a:p>
            <a:r>
              <a:rPr lang="en-US" sz="3600" b="1">
                <a:latin typeface="Calibri" panose="020F0502020204030204" pitchFamily="34" charset="0"/>
                <a:cs typeface="Calibri" panose="020F0502020204030204" pitchFamily="34" charset="0"/>
              </a:rPr>
              <a:t>Scenario #3</a:t>
            </a:r>
          </a:p>
        </p:txBody>
      </p:sp>
      <p:sp>
        <p:nvSpPr>
          <p:cNvPr id="3" name="Content Placeholder 2">
            <a:extLst>
              <a:ext uri="{FF2B5EF4-FFF2-40B4-BE49-F238E27FC236}">
                <a16:creationId xmlns:a16="http://schemas.microsoft.com/office/drawing/2014/main" id="{B0955CA7-4726-0A07-19C3-01606E92C4DC}"/>
              </a:ext>
            </a:extLst>
          </p:cNvPr>
          <p:cNvSpPr>
            <a:spLocks noGrp="1"/>
          </p:cNvSpPr>
          <p:nvPr>
            <p:ph type="body" sz="quarter" idx="10"/>
          </p:nvPr>
        </p:nvSpPr>
        <p:spPr>
          <a:xfrm>
            <a:off x="838201" y="1380557"/>
            <a:ext cx="10515599" cy="4096885"/>
          </a:xfrm>
        </p:spPr>
        <p:txBody>
          <a:bodyPr vert="horz" lIns="91440" tIns="45720" rIns="91440" bIns="45720" rtlCol="0">
            <a:noAutofit/>
          </a:bodyPr>
          <a:lstStyle/>
          <a:p>
            <a:pPr marL="0" indent="0">
              <a:spcAft>
                <a:spcPts val="1200"/>
              </a:spcAft>
              <a:buNone/>
            </a:pPr>
            <a:r>
              <a:rPr lang="en-US" sz="2800">
                <a:latin typeface="Calibri" panose="020F0502020204030204" pitchFamily="34" charset="0"/>
                <a:cs typeface="Calibri" panose="020F0502020204030204" pitchFamily="34" charset="0"/>
              </a:rPr>
              <a:t>Nurse informs HR that she had a sexual encounter with Dr. McDreamy in the on-call room.  She said that she had never met him before but there was an undeniable sexual attraction between them when they worked together so that, when they were in the on-call room together that night, things “just happened”.  As they were about to consummate their attraction, the Nurse asked Dr. McDreamy to stop.  Dr. McDreamy did stop, they both fixed their clothes and continued their shifts.</a:t>
            </a:r>
          </a:p>
          <a:p>
            <a:pPr marL="0" indent="0">
              <a:spcAft>
                <a:spcPts val="1200"/>
              </a:spcAft>
              <a:buNone/>
            </a:pPr>
            <a:r>
              <a:rPr lang="en-US" sz="2800">
                <a:latin typeface="Calibri" panose="020F0502020204030204" pitchFamily="34" charset="0"/>
                <a:cs typeface="Calibri" panose="020F0502020204030204" pitchFamily="34" charset="0"/>
              </a:rPr>
              <a:t>The Nurse told HR that she was making this report because Dr. McDreamy should have known better since he was a doctor and had more authority than her.</a:t>
            </a:r>
          </a:p>
          <a:p>
            <a:pPr marL="0" indent="0">
              <a:spcAft>
                <a:spcPts val="1200"/>
              </a:spcAft>
              <a:buNone/>
            </a:pPr>
            <a:endParaRPr lang="en-US" sz="280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020012D8-FD66-20C0-F0A5-8E6877CC1318}"/>
              </a:ext>
            </a:extLst>
          </p:cNvPr>
          <p:cNvSpPr>
            <a:spLocks noGrp="1"/>
          </p:cNvSpPr>
          <p:nvPr>
            <p:ph type="sldNum" sz="quarter" idx="14"/>
          </p:nvPr>
        </p:nvSpPr>
        <p:spPr/>
        <p:txBody>
          <a:bodyPr/>
          <a:lstStyle/>
          <a:p>
            <a:fld id="{96A5B6C2-32A8-43E1-A40E-3A2DA6C246F0}" type="slidenum">
              <a:rPr lang="en-US" smtClean="0"/>
              <a:t>22</a:t>
            </a:fld>
            <a:endParaRPr lang="en-US"/>
          </a:p>
        </p:txBody>
      </p:sp>
      <p:sp>
        <p:nvSpPr>
          <p:cNvPr id="4" name="Footer Placeholder 3">
            <a:extLst>
              <a:ext uri="{FF2B5EF4-FFF2-40B4-BE49-F238E27FC236}">
                <a16:creationId xmlns:a16="http://schemas.microsoft.com/office/drawing/2014/main" id="{78E333C9-CFF0-E5F9-7D13-99A94EA8148A}"/>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170661925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7CAFB7-1BE3-F7BB-5B2B-1A3EA23383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DEEA67-08AE-805F-66BC-E43CFD091F16}"/>
              </a:ext>
            </a:extLst>
          </p:cNvPr>
          <p:cNvSpPr>
            <a:spLocks noGrp="1"/>
          </p:cNvSpPr>
          <p:nvPr>
            <p:ph type="body" sz="quarter" idx="10"/>
          </p:nvPr>
        </p:nvSpPr>
        <p:spPr/>
        <p:txBody>
          <a:bodyPr vert="horz" lIns="91440" tIns="45720" rIns="91440" bIns="45720" rtlCol="0">
            <a:noAutofit/>
          </a:bodyPr>
          <a:lstStyle/>
          <a:p>
            <a:pPr marL="0" indent="0">
              <a:spcAft>
                <a:spcPts val="1200"/>
              </a:spcAft>
              <a:buNone/>
            </a:pPr>
            <a:r>
              <a:rPr lang="en-US" sz="2800">
                <a:latin typeface="Calibri" panose="020F0502020204030204" pitchFamily="34" charset="0"/>
                <a:cs typeface="Calibri" panose="020F0502020204030204" pitchFamily="34" charset="0"/>
              </a:rPr>
              <a:t>When interviewed, Dr. McDreamy admitted to the account provided by the Nurse, said that he had never done something like this before and that he knew he exercised poor judgment in having this assignation in the hospital.  Dr. McDreamy is a private practitioner and not employed by the hospital.</a:t>
            </a:r>
          </a:p>
          <a:p>
            <a:pPr marL="0" indent="0">
              <a:spcAft>
                <a:spcPts val="1200"/>
              </a:spcAft>
              <a:buNone/>
            </a:pPr>
            <a:r>
              <a:rPr lang="en-US" sz="2800">
                <a:latin typeface="Calibri" panose="020F0502020204030204" pitchFamily="34" charset="0"/>
                <a:cs typeface="Calibri" panose="020F0502020204030204" pitchFamily="34" charset="0"/>
              </a:rPr>
              <a:t>HR provided this information to the CMO and the Medical Staff President and the case was reviewed during a special MEC meeting.  At this meeting, the MEC decided to suspend Dr. McDreamy pending a behavioral evaluation by the MCAP of Chicago.</a:t>
            </a:r>
          </a:p>
        </p:txBody>
      </p:sp>
      <p:sp>
        <p:nvSpPr>
          <p:cNvPr id="5" name="Slide Number Placeholder 4">
            <a:extLst>
              <a:ext uri="{FF2B5EF4-FFF2-40B4-BE49-F238E27FC236}">
                <a16:creationId xmlns:a16="http://schemas.microsoft.com/office/drawing/2014/main" id="{92F770B3-60D6-9E0B-0C43-BEFC0252FA15}"/>
              </a:ext>
            </a:extLst>
          </p:cNvPr>
          <p:cNvSpPr>
            <a:spLocks noGrp="1"/>
          </p:cNvSpPr>
          <p:nvPr>
            <p:ph type="sldNum" sz="quarter" idx="14"/>
          </p:nvPr>
        </p:nvSpPr>
        <p:spPr/>
        <p:txBody>
          <a:bodyPr/>
          <a:lstStyle/>
          <a:p>
            <a:fld id="{96A5B6C2-32A8-43E1-A40E-3A2DA6C246F0}" type="slidenum">
              <a:rPr lang="en-US" smtClean="0"/>
              <a:t>23</a:t>
            </a:fld>
            <a:endParaRPr lang="en-US"/>
          </a:p>
        </p:txBody>
      </p:sp>
      <p:sp>
        <p:nvSpPr>
          <p:cNvPr id="4" name="Footer Placeholder 3">
            <a:extLst>
              <a:ext uri="{FF2B5EF4-FFF2-40B4-BE49-F238E27FC236}">
                <a16:creationId xmlns:a16="http://schemas.microsoft.com/office/drawing/2014/main" id="{F4040DE7-E03E-1917-B64A-534ECA46DBD5}"/>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418495782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BDEFC5-2FA7-0C7D-0D37-27E2EEC87A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79340CD-C77F-DE6C-EC3F-A9EC9DFA07FB}"/>
              </a:ext>
            </a:extLst>
          </p:cNvPr>
          <p:cNvSpPr>
            <a:spLocks noGrp="1"/>
          </p:cNvSpPr>
          <p:nvPr>
            <p:ph type="body" sz="quarter" idx="10"/>
          </p:nvPr>
        </p:nvSpPr>
        <p:spPr/>
        <p:txBody>
          <a:bodyPr vert="horz" lIns="91440" tIns="45720" rIns="91440" bIns="45720" rtlCol="0">
            <a:noAutofit/>
          </a:bodyPr>
          <a:lstStyle/>
          <a:p>
            <a:pPr marL="0" indent="0">
              <a:spcAft>
                <a:spcPts val="1200"/>
              </a:spcAft>
              <a:buNone/>
            </a:pPr>
            <a:r>
              <a:rPr lang="en-US" sz="2800">
                <a:latin typeface="Calibri" panose="020F0502020204030204" pitchFamily="34" charset="0"/>
                <a:cs typeface="Calibri" panose="020F0502020204030204" pitchFamily="34" charset="0"/>
              </a:rPr>
              <a:t>The report of the MCAP of Chicago came back 35 days after the suspension.  Dr. McDreamy was cleared to return to work.</a:t>
            </a:r>
          </a:p>
          <a:p>
            <a:pPr marL="0" indent="0">
              <a:spcAft>
                <a:spcPts val="1200"/>
              </a:spcAft>
              <a:buNone/>
            </a:pPr>
            <a:r>
              <a:rPr lang="en-US" sz="2800">
                <a:latin typeface="Calibri" panose="020F0502020204030204" pitchFamily="34" charset="0"/>
                <a:cs typeface="Calibri" panose="020F0502020204030204" pitchFamily="34" charset="0"/>
              </a:rPr>
              <a:t>Is the suspension reportable to the:</a:t>
            </a:r>
          </a:p>
          <a:p>
            <a:pPr>
              <a:spcAft>
                <a:spcPts val="1200"/>
              </a:spcAft>
            </a:pPr>
            <a:r>
              <a:rPr lang="en-US" sz="2000">
                <a:latin typeface="Calibri" panose="020F0502020204030204" pitchFamily="34" charset="0"/>
                <a:cs typeface="Calibri" panose="020F0502020204030204" pitchFamily="34" charset="0"/>
              </a:rPr>
              <a:t>NPDB?</a:t>
            </a:r>
          </a:p>
          <a:p>
            <a:pPr>
              <a:spcAft>
                <a:spcPts val="1200"/>
              </a:spcAft>
            </a:pPr>
            <a:r>
              <a:rPr lang="en-US" sz="2000">
                <a:latin typeface="Calibri" panose="020F0502020204030204" pitchFamily="34" charset="0"/>
                <a:cs typeface="Calibri" panose="020F0502020204030204" pitchFamily="34" charset="0"/>
              </a:rPr>
              <a:t>NJ Clearinghouse?</a:t>
            </a:r>
          </a:p>
          <a:p>
            <a:pPr marL="0" indent="0">
              <a:spcAft>
                <a:spcPts val="1200"/>
              </a:spcAft>
              <a:buNone/>
            </a:pPr>
            <a:endParaRPr lang="en-US" sz="280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2DC24F71-2C6C-915A-4D45-F59D0E9F78BC}"/>
              </a:ext>
            </a:extLst>
          </p:cNvPr>
          <p:cNvSpPr>
            <a:spLocks noGrp="1"/>
          </p:cNvSpPr>
          <p:nvPr>
            <p:ph type="sldNum" sz="quarter" idx="14"/>
          </p:nvPr>
        </p:nvSpPr>
        <p:spPr/>
        <p:txBody>
          <a:bodyPr/>
          <a:lstStyle/>
          <a:p>
            <a:fld id="{96A5B6C2-32A8-43E1-A40E-3A2DA6C246F0}" type="slidenum">
              <a:rPr lang="en-US" smtClean="0"/>
              <a:t>24</a:t>
            </a:fld>
            <a:endParaRPr lang="en-US"/>
          </a:p>
        </p:txBody>
      </p:sp>
      <p:sp>
        <p:nvSpPr>
          <p:cNvPr id="4" name="Footer Placeholder 3">
            <a:extLst>
              <a:ext uri="{FF2B5EF4-FFF2-40B4-BE49-F238E27FC236}">
                <a16:creationId xmlns:a16="http://schemas.microsoft.com/office/drawing/2014/main" id="{D464977B-E28B-F9EA-D224-282537CE76FE}"/>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270455210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1334-4DAB-77BB-5032-4EA014EAEA12}"/>
              </a:ext>
            </a:extLst>
          </p:cNvPr>
          <p:cNvSpPr>
            <a:spLocks noGrp="1"/>
          </p:cNvSpPr>
          <p:nvPr>
            <p:ph type="title"/>
          </p:nvPr>
        </p:nvSpPr>
        <p:spPr/>
        <p:txBody>
          <a:bodyPr vert="horz" lIns="91440" tIns="45720" rIns="91440" bIns="45720" rtlCol="0" anchor="ctr">
            <a:normAutofit/>
          </a:bodyPr>
          <a:lstStyle/>
          <a:p>
            <a:r>
              <a:rPr lang="en-US" sz="3600" b="1">
                <a:latin typeface="Calibri" panose="020F0502020204030204" pitchFamily="34" charset="0"/>
                <a:cs typeface="Calibri" panose="020F0502020204030204" pitchFamily="34" charset="0"/>
              </a:rPr>
              <a:t>Scenario #4</a:t>
            </a:r>
          </a:p>
        </p:txBody>
      </p:sp>
      <p:sp>
        <p:nvSpPr>
          <p:cNvPr id="3" name="Content Placeholder 2">
            <a:extLst>
              <a:ext uri="{FF2B5EF4-FFF2-40B4-BE49-F238E27FC236}">
                <a16:creationId xmlns:a16="http://schemas.microsoft.com/office/drawing/2014/main" id="{786517E1-9359-D98B-70A1-C33FE30CBD1E}"/>
              </a:ext>
            </a:extLst>
          </p:cNvPr>
          <p:cNvSpPr>
            <a:spLocks noGrp="1"/>
          </p:cNvSpPr>
          <p:nvPr>
            <p:ph type="body" sz="quarter" idx="10"/>
          </p:nvPr>
        </p:nvSpPr>
        <p:spPr>
          <a:xfrm>
            <a:off x="762000" y="1380557"/>
            <a:ext cx="10515599" cy="4096885"/>
          </a:xfrm>
        </p:spPr>
        <p:txBody>
          <a:bodyPr vert="horz" lIns="91440" tIns="45720" rIns="91440" bIns="45720" rtlCol="0">
            <a:noAutofit/>
          </a:bodyPr>
          <a:lstStyle/>
          <a:p>
            <a:pPr marL="0" indent="0">
              <a:spcAft>
                <a:spcPts val="1200"/>
              </a:spcAft>
              <a:buNone/>
            </a:pPr>
            <a:r>
              <a:rPr lang="en-US" sz="2800">
                <a:latin typeface="Calibri" panose="020F0502020204030204" pitchFamily="34" charset="0"/>
                <a:cs typeface="Calibri" panose="020F0502020204030204" pitchFamily="34" charset="0"/>
              </a:rPr>
              <a:t>Dr. O works daily at NJMC South.  Some of her duties include assessing admitted patients in the ED. Dr. O’s husband is an ED physician and their shifts often intersect.  Dr. O’s husband obtained a judicial restraining order against Dr. O which prevented her from being within a half mile from him. </a:t>
            </a:r>
          </a:p>
          <a:p>
            <a:pPr marL="0" indent="0">
              <a:spcAft>
                <a:spcPts val="1200"/>
              </a:spcAft>
              <a:buNone/>
            </a:pPr>
            <a:r>
              <a:rPr lang="en-US" sz="2800">
                <a:latin typeface="Calibri" panose="020F0502020204030204" pitchFamily="34" charset="0"/>
                <a:cs typeface="Calibri" panose="020F0502020204030204" pitchFamily="34" charset="0"/>
              </a:rPr>
              <a:t>When the hospital received this judicial restraining order, it informed Dr. O that she could not come to the hospital until the restraining order was lifted.</a:t>
            </a:r>
          </a:p>
          <a:p>
            <a:pPr marL="0" indent="0">
              <a:spcAft>
                <a:spcPts val="1200"/>
              </a:spcAft>
              <a:buNone/>
            </a:pPr>
            <a:r>
              <a:rPr lang="en-US" sz="2800">
                <a:latin typeface="Calibri" panose="020F0502020204030204" pitchFamily="34" charset="0"/>
                <a:cs typeface="Calibri" panose="020F0502020204030204" pitchFamily="34" charset="0"/>
              </a:rPr>
              <a:t>Is this action reportable to the:</a:t>
            </a:r>
          </a:p>
          <a:p>
            <a:pPr>
              <a:spcAft>
                <a:spcPts val="1200"/>
              </a:spcAft>
            </a:pPr>
            <a:r>
              <a:rPr lang="en-US" sz="2000">
                <a:latin typeface="Calibri" panose="020F0502020204030204" pitchFamily="34" charset="0"/>
                <a:cs typeface="Calibri" panose="020F0502020204030204" pitchFamily="34" charset="0"/>
              </a:rPr>
              <a:t>NPDB?</a:t>
            </a:r>
          </a:p>
          <a:p>
            <a:pPr>
              <a:spcAft>
                <a:spcPts val="1200"/>
              </a:spcAft>
            </a:pPr>
            <a:r>
              <a:rPr lang="en-US" sz="2000">
                <a:latin typeface="Calibri" panose="020F0502020204030204" pitchFamily="34" charset="0"/>
                <a:cs typeface="Calibri" panose="020F0502020204030204" pitchFamily="34" charset="0"/>
              </a:rPr>
              <a:t>NJ Clearinghouse?</a:t>
            </a:r>
          </a:p>
          <a:p>
            <a:pPr marL="0" indent="0">
              <a:spcAft>
                <a:spcPts val="1200"/>
              </a:spcAft>
              <a:buNone/>
            </a:pPr>
            <a:endParaRPr lang="en-US" sz="2800">
              <a:latin typeface="Calibri" panose="020F0502020204030204" pitchFamily="34" charset="0"/>
              <a:cs typeface="Calibri" panose="020F0502020204030204" pitchFamily="34" charset="0"/>
            </a:endParaRPr>
          </a:p>
          <a:p>
            <a:pPr marL="0" indent="0">
              <a:spcAft>
                <a:spcPts val="1200"/>
              </a:spcAft>
              <a:buNone/>
            </a:pPr>
            <a:endParaRPr lang="en-US" sz="280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E607EBB0-7B2E-7790-B771-F31BD2A0005D}"/>
              </a:ext>
            </a:extLst>
          </p:cNvPr>
          <p:cNvSpPr>
            <a:spLocks noGrp="1"/>
          </p:cNvSpPr>
          <p:nvPr>
            <p:ph type="sldNum" sz="quarter" idx="14"/>
          </p:nvPr>
        </p:nvSpPr>
        <p:spPr/>
        <p:txBody>
          <a:bodyPr/>
          <a:lstStyle/>
          <a:p>
            <a:fld id="{96A5B6C2-32A8-43E1-A40E-3A2DA6C246F0}" type="slidenum">
              <a:rPr lang="en-US" smtClean="0"/>
              <a:t>25</a:t>
            </a:fld>
            <a:endParaRPr lang="en-US"/>
          </a:p>
        </p:txBody>
      </p:sp>
      <p:sp>
        <p:nvSpPr>
          <p:cNvPr id="4" name="Footer Placeholder 3">
            <a:extLst>
              <a:ext uri="{FF2B5EF4-FFF2-40B4-BE49-F238E27FC236}">
                <a16:creationId xmlns:a16="http://schemas.microsoft.com/office/drawing/2014/main" id="{D620592B-CBBE-51B0-6930-F653EB4FC60C}"/>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14437884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90B633-9312-63BF-1A30-7062463D30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AD8742-6F30-7791-70DA-4873DAFA9C60}"/>
              </a:ext>
            </a:extLst>
          </p:cNvPr>
          <p:cNvSpPr>
            <a:spLocks noGrp="1"/>
          </p:cNvSpPr>
          <p:nvPr>
            <p:ph type="body" sz="quarter" idx="10"/>
          </p:nvPr>
        </p:nvSpPr>
        <p:spPr/>
        <p:txBody>
          <a:bodyPr vert="horz" lIns="91440" tIns="45720" rIns="91440" bIns="45720" rtlCol="0">
            <a:noAutofit/>
          </a:bodyPr>
          <a:lstStyle/>
          <a:p>
            <a:pPr marL="0" indent="0">
              <a:spcAft>
                <a:spcPts val="1200"/>
              </a:spcAft>
              <a:buNone/>
            </a:pPr>
            <a:r>
              <a:rPr lang="en-US" sz="2800">
                <a:latin typeface="Calibri" panose="020F0502020204030204" pitchFamily="34" charset="0"/>
                <a:cs typeface="Calibri" panose="020F0502020204030204" pitchFamily="34" charset="0"/>
              </a:rPr>
              <a:t>The CVO for the NJ Health System filed a NJ Clearinghouse Report against Dr. O.  The Clearinghouse Coordinator rejected that report since it did not meet the reporting requirements contained in the applicable law in that no action was taken for reasons related to DR. O’s impairment, incompetence or professional misconduct which related adversely to patient care or safety.</a:t>
            </a:r>
          </a:p>
          <a:p>
            <a:pPr marL="0" indent="0">
              <a:spcAft>
                <a:spcPts val="1200"/>
              </a:spcAft>
              <a:buNone/>
            </a:pPr>
            <a:r>
              <a:rPr lang="en-US" sz="2800">
                <a:latin typeface="Calibri" panose="020F0502020204030204" pitchFamily="34" charset="0"/>
                <a:cs typeface="Calibri" panose="020F0502020204030204" pitchFamily="34" charset="0"/>
              </a:rPr>
              <a:t>A NJ hospital sends the CVO a Form CN-9.  Must the CVO provide a copy of the NJ Clearinghouse Report to the NJ hospital?</a:t>
            </a:r>
          </a:p>
          <a:p>
            <a:pPr marL="0" indent="0">
              <a:spcAft>
                <a:spcPts val="1200"/>
              </a:spcAft>
              <a:buNone/>
            </a:pPr>
            <a:r>
              <a:rPr lang="en-US" sz="2800">
                <a:latin typeface="Calibri" panose="020F0502020204030204" pitchFamily="34" charset="0"/>
                <a:cs typeface="Calibri" panose="020F0502020204030204" pitchFamily="34" charset="0"/>
              </a:rPr>
              <a:t>A NY hospital sends the CVO a Form CN-9.  Must the CVO respond?</a:t>
            </a:r>
          </a:p>
        </p:txBody>
      </p:sp>
      <p:sp>
        <p:nvSpPr>
          <p:cNvPr id="5" name="Slide Number Placeholder 4">
            <a:extLst>
              <a:ext uri="{FF2B5EF4-FFF2-40B4-BE49-F238E27FC236}">
                <a16:creationId xmlns:a16="http://schemas.microsoft.com/office/drawing/2014/main" id="{A9C61DA8-912A-DE4D-A069-6E07D6181958}"/>
              </a:ext>
            </a:extLst>
          </p:cNvPr>
          <p:cNvSpPr>
            <a:spLocks noGrp="1"/>
          </p:cNvSpPr>
          <p:nvPr>
            <p:ph type="sldNum" sz="quarter" idx="14"/>
          </p:nvPr>
        </p:nvSpPr>
        <p:spPr/>
        <p:txBody>
          <a:bodyPr/>
          <a:lstStyle/>
          <a:p>
            <a:fld id="{96A5B6C2-32A8-43E1-A40E-3A2DA6C246F0}" type="slidenum">
              <a:rPr lang="en-US" smtClean="0"/>
              <a:t>26</a:t>
            </a:fld>
            <a:endParaRPr lang="en-US"/>
          </a:p>
        </p:txBody>
      </p:sp>
      <p:sp>
        <p:nvSpPr>
          <p:cNvPr id="4" name="Footer Placeholder 3">
            <a:extLst>
              <a:ext uri="{FF2B5EF4-FFF2-40B4-BE49-F238E27FC236}">
                <a16:creationId xmlns:a16="http://schemas.microsoft.com/office/drawing/2014/main" id="{C1695287-2D2E-021F-AF94-C3966723C7C6}"/>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215870656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43C1-5708-F7E8-428E-42F575637110}"/>
              </a:ext>
            </a:extLst>
          </p:cNvPr>
          <p:cNvSpPr>
            <a:spLocks noGrp="1"/>
          </p:cNvSpPr>
          <p:nvPr>
            <p:ph type="title"/>
          </p:nvPr>
        </p:nvSpPr>
        <p:spPr/>
        <p:txBody>
          <a:bodyPr>
            <a:normAutofit/>
          </a:bodyPr>
          <a:lstStyle/>
          <a:p>
            <a:r>
              <a:rPr lang="en-US" sz="3600" b="1">
                <a:latin typeface="Calibri" panose="020F0502020204030204" pitchFamily="34" charset="0"/>
                <a:cs typeface="Calibri" panose="020F0502020204030204" pitchFamily="34" charset="0"/>
              </a:rPr>
              <a:t>Scenario #5</a:t>
            </a:r>
          </a:p>
        </p:txBody>
      </p:sp>
      <p:sp>
        <p:nvSpPr>
          <p:cNvPr id="3" name="Content Placeholder 2">
            <a:extLst>
              <a:ext uri="{FF2B5EF4-FFF2-40B4-BE49-F238E27FC236}">
                <a16:creationId xmlns:a16="http://schemas.microsoft.com/office/drawing/2014/main" id="{00D894C8-FC0F-10F7-B931-FBEDC92D8721}"/>
              </a:ext>
            </a:extLst>
          </p:cNvPr>
          <p:cNvSpPr>
            <a:spLocks noGrp="1"/>
          </p:cNvSpPr>
          <p:nvPr>
            <p:ph type="body" sz="quarter" idx="10"/>
          </p:nvPr>
        </p:nvSpPr>
        <p:spPr/>
        <p:txBody>
          <a:bodyPr vert="horz" lIns="91440" tIns="45720" rIns="91440" bIns="45720" rtlCol="0">
            <a:noAutofit/>
          </a:bodyPr>
          <a:lstStyle/>
          <a:p>
            <a:pPr marL="0" indent="0">
              <a:spcAft>
                <a:spcPts val="1200"/>
              </a:spcAft>
              <a:buNone/>
            </a:pPr>
            <a:r>
              <a:rPr lang="en-US" sz="2800">
                <a:latin typeface="Calibri" panose="020F0502020204030204" pitchFamily="34" charset="0"/>
                <a:cs typeface="Calibri" panose="020F0502020204030204" pitchFamily="34" charset="0"/>
              </a:rPr>
              <a:t>When performing a complex surgical procedure at NJMC North, Dr. B became concerned about the performance of a CRNA.  She believed that the CRNA was inadequately handling the anesthesia needs of the patient.  However, the procedure continued.  While in the PACU, the patient decompensated, and the CRNA was unable to provide needed assistance as she went into another case.  The attending anesthesiologist was called to the PACU and provided assistance.</a:t>
            </a:r>
          </a:p>
          <a:p>
            <a:pPr marL="0" indent="0">
              <a:spcAft>
                <a:spcPts val="1200"/>
              </a:spcAft>
              <a:buNone/>
            </a:pPr>
            <a:r>
              <a:rPr lang="en-US" sz="2800">
                <a:latin typeface="Calibri" panose="020F0502020204030204" pitchFamily="34" charset="0"/>
                <a:cs typeface="Calibri" panose="020F0502020204030204" pitchFamily="34" charset="0"/>
              </a:rPr>
              <a:t>The CMO summarily suspended the CRNA after reviewing the medical records and interviewing the Chair of Anesthesia, the attending anesthesiologist and the PACU staff.</a:t>
            </a:r>
          </a:p>
        </p:txBody>
      </p:sp>
      <p:sp>
        <p:nvSpPr>
          <p:cNvPr id="5" name="Slide Number Placeholder 4">
            <a:extLst>
              <a:ext uri="{FF2B5EF4-FFF2-40B4-BE49-F238E27FC236}">
                <a16:creationId xmlns:a16="http://schemas.microsoft.com/office/drawing/2014/main" id="{9A989263-30F2-E362-EF96-3CB6C6B4BED6}"/>
              </a:ext>
            </a:extLst>
          </p:cNvPr>
          <p:cNvSpPr>
            <a:spLocks noGrp="1"/>
          </p:cNvSpPr>
          <p:nvPr>
            <p:ph type="sldNum" sz="quarter" idx="14"/>
          </p:nvPr>
        </p:nvSpPr>
        <p:spPr/>
        <p:txBody>
          <a:bodyPr/>
          <a:lstStyle/>
          <a:p>
            <a:fld id="{96A5B6C2-32A8-43E1-A40E-3A2DA6C246F0}" type="slidenum">
              <a:rPr lang="en-US" smtClean="0"/>
              <a:t>27</a:t>
            </a:fld>
            <a:endParaRPr lang="en-US"/>
          </a:p>
        </p:txBody>
      </p:sp>
      <p:sp>
        <p:nvSpPr>
          <p:cNvPr id="4" name="Footer Placeholder 3">
            <a:extLst>
              <a:ext uri="{FF2B5EF4-FFF2-40B4-BE49-F238E27FC236}">
                <a16:creationId xmlns:a16="http://schemas.microsoft.com/office/drawing/2014/main" id="{8DE40A4C-4CB2-8A4A-D1AA-CAC66EA82770}"/>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234886295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4FDF7B-2D76-2EF5-7AE7-B27B153D9A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79E27C-F13A-BA4F-2939-2B42DFE54FD6}"/>
              </a:ext>
            </a:extLst>
          </p:cNvPr>
          <p:cNvSpPr>
            <a:spLocks noGrp="1"/>
          </p:cNvSpPr>
          <p:nvPr>
            <p:ph type="body" sz="quarter" idx="10"/>
          </p:nvPr>
        </p:nvSpPr>
        <p:spPr/>
        <p:txBody>
          <a:bodyPr vert="horz" lIns="91440" tIns="45720" rIns="91440" bIns="45720" rtlCol="0">
            <a:noAutofit/>
          </a:bodyPr>
          <a:lstStyle/>
          <a:p>
            <a:pPr marL="0" indent="0">
              <a:spcAft>
                <a:spcPts val="1200"/>
              </a:spcAft>
              <a:buNone/>
            </a:pPr>
            <a:r>
              <a:rPr lang="en-US" sz="2800">
                <a:latin typeface="Calibri" panose="020F0502020204030204" pitchFamily="34" charset="0"/>
                <a:cs typeface="Calibri" panose="020F0502020204030204" pitchFamily="34" charset="0"/>
              </a:rPr>
              <a:t>During its next meeting, the MEC decided to continue the suspension of the CRNA believing that there were clinical concerns.</a:t>
            </a:r>
          </a:p>
          <a:p>
            <a:pPr marL="0" indent="0">
              <a:spcAft>
                <a:spcPts val="1200"/>
              </a:spcAft>
              <a:buNone/>
            </a:pPr>
            <a:r>
              <a:rPr lang="en-US" sz="2800">
                <a:latin typeface="Calibri" panose="020F0502020204030204" pitchFamily="34" charset="0"/>
                <a:cs typeface="Calibri" panose="020F0502020204030204" pitchFamily="34" charset="0"/>
              </a:rPr>
              <a:t>Is this action reportable to the:</a:t>
            </a:r>
          </a:p>
          <a:p>
            <a:pPr>
              <a:spcAft>
                <a:spcPts val="1200"/>
              </a:spcAft>
            </a:pPr>
            <a:r>
              <a:rPr lang="en-US" sz="2000">
                <a:latin typeface="Calibri" panose="020F0502020204030204" pitchFamily="34" charset="0"/>
                <a:cs typeface="Calibri" panose="020F0502020204030204" pitchFamily="34" charset="0"/>
              </a:rPr>
              <a:t>NPDB?</a:t>
            </a:r>
          </a:p>
          <a:p>
            <a:pPr>
              <a:spcAft>
                <a:spcPts val="1200"/>
              </a:spcAft>
            </a:pPr>
            <a:r>
              <a:rPr lang="en-US" sz="2000">
                <a:latin typeface="Calibri" panose="020F0502020204030204" pitchFamily="34" charset="0"/>
                <a:cs typeface="Calibri" panose="020F0502020204030204" pitchFamily="34" charset="0"/>
              </a:rPr>
              <a:t>NJ Clearinghouse?</a:t>
            </a:r>
          </a:p>
          <a:p>
            <a:pPr marL="0" indent="0">
              <a:spcAft>
                <a:spcPts val="1200"/>
              </a:spcAft>
              <a:buNone/>
            </a:pPr>
            <a:r>
              <a:rPr lang="en-US" sz="2800">
                <a:latin typeface="Calibri" panose="020F0502020204030204" pitchFamily="34" charset="0"/>
                <a:cs typeface="Calibri" panose="020F0502020204030204" pitchFamily="34" charset="0"/>
              </a:rPr>
              <a:t> </a:t>
            </a:r>
          </a:p>
        </p:txBody>
      </p:sp>
      <p:sp>
        <p:nvSpPr>
          <p:cNvPr id="5" name="Slide Number Placeholder 4">
            <a:extLst>
              <a:ext uri="{FF2B5EF4-FFF2-40B4-BE49-F238E27FC236}">
                <a16:creationId xmlns:a16="http://schemas.microsoft.com/office/drawing/2014/main" id="{404E36C4-3227-C073-AE84-08CD9095B0E6}"/>
              </a:ext>
            </a:extLst>
          </p:cNvPr>
          <p:cNvSpPr>
            <a:spLocks noGrp="1"/>
          </p:cNvSpPr>
          <p:nvPr>
            <p:ph type="sldNum" sz="quarter" idx="14"/>
          </p:nvPr>
        </p:nvSpPr>
        <p:spPr/>
        <p:txBody>
          <a:bodyPr/>
          <a:lstStyle/>
          <a:p>
            <a:fld id="{96A5B6C2-32A8-43E1-A40E-3A2DA6C246F0}" type="slidenum">
              <a:rPr lang="en-US" smtClean="0"/>
              <a:t>28</a:t>
            </a:fld>
            <a:endParaRPr lang="en-US"/>
          </a:p>
        </p:txBody>
      </p:sp>
      <p:sp>
        <p:nvSpPr>
          <p:cNvPr id="4" name="Footer Placeholder 3">
            <a:extLst>
              <a:ext uri="{FF2B5EF4-FFF2-40B4-BE49-F238E27FC236}">
                <a16:creationId xmlns:a16="http://schemas.microsoft.com/office/drawing/2014/main" id="{DBB69D30-12D1-3950-D93B-3A438DB937A0}"/>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269438530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8C24FE-C9BF-0BC2-559D-0873ADC875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0BBB9F-B04C-B502-659B-1B596D9B0065}"/>
              </a:ext>
            </a:extLst>
          </p:cNvPr>
          <p:cNvSpPr>
            <a:spLocks noGrp="1"/>
          </p:cNvSpPr>
          <p:nvPr>
            <p:ph type="body" sz="quarter" idx="10"/>
          </p:nvPr>
        </p:nvSpPr>
        <p:spPr/>
        <p:txBody>
          <a:bodyPr vert="horz" lIns="91440" tIns="45720" rIns="91440" bIns="45720" rtlCol="0">
            <a:noAutofit/>
          </a:bodyPr>
          <a:lstStyle/>
          <a:p>
            <a:pPr marL="0" indent="0">
              <a:spcAft>
                <a:spcPts val="1200"/>
              </a:spcAft>
              <a:buNone/>
            </a:pPr>
            <a:r>
              <a:rPr lang="en-US" sz="2800">
                <a:latin typeface="Calibri" panose="020F0502020204030204" pitchFamily="34" charset="0"/>
                <a:cs typeface="Calibri" panose="020F0502020204030204" pitchFamily="34" charset="0"/>
              </a:rPr>
              <a:t>The suspension has lasted over 30 days while the CRNA exercises her fair hearing rights.</a:t>
            </a:r>
          </a:p>
          <a:p>
            <a:pPr marL="0" indent="0">
              <a:spcAft>
                <a:spcPts val="1200"/>
              </a:spcAft>
              <a:buNone/>
            </a:pPr>
            <a:r>
              <a:rPr lang="en-US" sz="2800">
                <a:latin typeface="Calibri" panose="020F0502020204030204" pitchFamily="34" charset="0"/>
                <a:cs typeface="Calibri" panose="020F0502020204030204" pitchFamily="34" charset="0"/>
              </a:rPr>
              <a:t>Is this action reportable to the:</a:t>
            </a:r>
          </a:p>
          <a:p>
            <a:pPr>
              <a:spcAft>
                <a:spcPts val="1200"/>
              </a:spcAft>
            </a:pPr>
            <a:r>
              <a:rPr lang="en-US" sz="2000">
                <a:latin typeface="Calibri" panose="020F0502020204030204" pitchFamily="34" charset="0"/>
                <a:cs typeface="Calibri" panose="020F0502020204030204" pitchFamily="34" charset="0"/>
              </a:rPr>
              <a:t>NPDB?</a:t>
            </a:r>
          </a:p>
          <a:p>
            <a:pPr>
              <a:spcAft>
                <a:spcPts val="1200"/>
              </a:spcAft>
            </a:pPr>
            <a:r>
              <a:rPr lang="en-US" sz="2000">
                <a:latin typeface="Calibri" panose="020F0502020204030204" pitchFamily="34" charset="0"/>
                <a:cs typeface="Calibri" panose="020F0502020204030204" pitchFamily="34" charset="0"/>
              </a:rPr>
              <a:t>NJ Clearinghouse?</a:t>
            </a:r>
            <a:endParaRPr lang="en-US" sz="2800">
              <a:latin typeface="Calibri" panose="020F0502020204030204" pitchFamily="34" charset="0"/>
              <a:cs typeface="Calibri" panose="020F0502020204030204" pitchFamily="34" charset="0"/>
            </a:endParaRPr>
          </a:p>
          <a:p>
            <a:pPr marL="0" indent="0">
              <a:spcAft>
                <a:spcPts val="1200"/>
              </a:spcAft>
              <a:buNone/>
            </a:pPr>
            <a:r>
              <a:rPr lang="en-US" sz="2800">
                <a:latin typeface="Calibri" panose="020F0502020204030204" pitchFamily="34" charset="0"/>
                <a:cs typeface="Calibri" panose="020F0502020204030204" pitchFamily="34" charset="0"/>
              </a:rPr>
              <a:t>If the same action occurred at the NJHS Ambulatory Surgery Center instead of at the hospital, would it have been reportable to the:</a:t>
            </a:r>
          </a:p>
          <a:p>
            <a:pPr marL="0" indent="0">
              <a:spcAft>
                <a:spcPts val="1200"/>
              </a:spcAft>
              <a:buNone/>
            </a:pPr>
            <a:r>
              <a:rPr lang="en-US" sz="2000">
                <a:latin typeface="Calibri" panose="020F0502020204030204" pitchFamily="34" charset="0"/>
                <a:cs typeface="Calibri" panose="020F0502020204030204" pitchFamily="34" charset="0"/>
              </a:rPr>
              <a:t>NPDB?</a:t>
            </a:r>
          </a:p>
          <a:p>
            <a:pPr marL="0" indent="0">
              <a:spcAft>
                <a:spcPts val="1200"/>
              </a:spcAft>
              <a:buNone/>
            </a:pPr>
            <a:r>
              <a:rPr lang="en-US" sz="2000">
                <a:latin typeface="Calibri" panose="020F0502020204030204" pitchFamily="34" charset="0"/>
                <a:cs typeface="Calibri" panose="020F0502020204030204" pitchFamily="34" charset="0"/>
              </a:rPr>
              <a:t>NJ Clearinghouse?</a:t>
            </a:r>
            <a:r>
              <a:rPr lang="en-US" sz="2800">
                <a:latin typeface="Calibri" panose="020F0502020204030204" pitchFamily="34" charset="0"/>
                <a:cs typeface="Calibri" panose="020F0502020204030204" pitchFamily="34" charset="0"/>
              </a:rPr>
              <a:t> </a:t>
            </a:r>
          </a:p>
        </p:txBody>
      </p:sp>
      <p:sp>
        <p:nvSpPr>
          <p:cNvPr id="5" name="Slide Number Placeholder 4">
            <a:extLst>
              <a:ext uri="{FF2B5EF4-FFF2-40B4-BE49-F238E27FC236}">
                <a16:creationId xmlns:a16="http://schemas.microsoft.com/office/drawing/2014/main" id="{95B2DD04-736A-9BD4-293D-279CC6A3916E}"/>
              </a:ext>
            </a:extLst>
          </p:cNvPr>
          <p:cNvSpPr>
            <a:spLocks noGrp="1"/>
          </p:cNvSpPr>
          <p:nvPr>
            <p:ph type="sldNum" sz="quarter" idx="14"/>
          </p:nvPr>
        </p:nvSpPr>
        <p:spPr/>
        <p:txBody>
          <a:bodyPr/>
          <a:lstStyle/>
          <a:p>
            <a:fld id="{96A5B6C2-32A8-43E1-A40E-3A2DA6C246F0}" type="slidenum">
              <a:rPr lang="en-US" smtClean="0"/>
              <a:t>29</a:t>
            </a:fld>
            <a:endParaRPr lang="en-US"/>
          </a:p>
        </p:txBody>
      </p:sp>
      <p:sp>
        <p:nvSpPr>
          <p:cNvPr id="4" name="Footer Placeholder 3">
            <a:extLst>
              <a:ext uri="{FF2B5EF4-FFF2-40B4-BE49-F238E27FC236}">
                <a16:creationId xmlns:a16="http://schemas.microsoft.com/office/drawing/2014/main" id="{F81FD494-3D33-E203-59B1-3C086F26461D}"/>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24006729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600" b="1">
                <a:latin typeface="Calibri" panose="020F0502020204030204" pitchFamily="34" charset="0"/>
                <a:cs typeface="Calibri" panose="020F0502020204030204" pitchFamily="34" charset="0"/>
              </a:rPr>
              <a:t>Who Must Report</a:t>
            </a:r>
          </a:p>
        </p:txBody>
      </p:sp>
      <p:sp>
        <p:nvSpPr>
          <p:cNvPr id="3" name="Content Placeholder 2"/>
          <p:cNvSpPr>
            <a:spLocks noGrp="1"/>
          </p:cNvSpPr>
          <p:nvPr>
            <p:ph type="body" sz="quarter" idx="10"/>
          </p:nvPr>
        </p:nvSpPr>
        <p:spPr>
          <a:xfrm>
            <a:off x="914400" y="1447800"/>
            <a:ext cx="10134599" cy="4096885"/>
          </a:xfrm>
        </p:spPr>
        <p:txBody>
          <a:bodyPr>
            <a:normAutofit/>
          </a:bodyPr>
          <a:lstStyle/>
          <a:p>
            <a:pPr>
              <a:spcAft>
                <a:spcPts val="1200"/>
              </a:spcAft>
            </a:pPr>
            <a:r>
              <a:rPr sz="2800">
                <a:latin typeface="Calibri" panose="020F0502020204030204" pitchFamily="34" charset="0"/>
                <a:cs typeface="Calibri" panose="020F0502020204030204" pitchFamily="34" charset="0"/>
              </a:rPr>
              <a:t>Hospitals and health systems</a:t>
            </a:r>
          </a:p>
          <a:p>
            <a:pPr>
              <a:spcAft>
                <a:spcPts val="1200"/>
              </a:spcAft>
            </a:pPr>
            <a:r>
              <a:rPr sz="2800">
                <a:latin typeface="Calibri" panose="020F0502020204030204" pitchFamily="34" charset="0"/>
                <a:cs typeface="Calibri" panose="020F0502020204030204" pitchFamily="34" charset="0"/>
              </a:rPr>
              <a:t>Entities with peer review processes</a:t>
            </a:r>
          </a:p>
          <a:p>
            <a:pPr>
              <a:spcAft>
                <a:spcPts val="1200"/>
              </a:spcAft>
            </a:pPr>
            <a:r>
              <a:rPr sz="2800">
                <a:latin typeface="Calibri" panose="020F0502020204030204" pitchFamily="34" charset="0"/>
                <a:cs typeface="Calibri" panose="020F0502020204030204" pitchFamily="34" charset="0"/>
              </a:rPr>
              <a:t>Applies to physicians and non-physician practitioners</a:t>
            </a:r>
            <a:r>
              <a:rPr lang="en-US" sz="2800">
                <a:latin typeface="Calibri" panose="020F0502020204030204" pitchFamily="34" charset="0"/>
                <a:cs typeface="Calibri" panose="020F0502020204030204" pitchFamily="34" charset="0"/>
              </a:rPr>
              <a:t> (non-physician practitioner reporting is discretionary for NPDB purposes)</a:t>
            </a:r>
            <a:endParaRPr sz="2800">
              <a:latin typeface="Calibri" panose="020F0502020204030204" pitchFamily="34" charset="0"/>
              <a:cs typeface="Calibri" panose="020F0502020204030204" pitchFamily="34" charset="0"/>
            </a:endParaRPr>
          </a:p>
          <a:p>
            <a:pPr>
              <a:spcAft>
                <a:spcPts val="1200"/>
              </a:spcAft>
            </a:pPr>
            <a:r>
              <a:rPr sz="2800">
                <a:latin typeface="Calibri" panose="020F0502020204030204" pitchFamily="34" charset="0"/>
                <a:cs typeface="Calibri" panose="020F0502020204030204" pitchFamily="34" charset="0"/>
              </a:rPr>
              <a:t>Reporting obligation attaches to entity taking action</a:t>
            </a:r>
            <a:r>
              <a:rPr lang="en-US" sz="2800">
                <a:latin typeface="Calibri" panose="020F0502020204030204" pitchFamily="34" charset="0"/>
                <a:cs typeface="Calibri" panose="020F0502020204030204" pitchFamily="34" charset="0"/>
              </a:rPr>
              <a:t> (i.e., while the Medical Staff office usually does the reporting, it is the Hospital’s legal obligation to report).</a:t>
            </a:r>
            <a:endParaRPr sz="2800">
              <a:latin typeface="Calibri" panose="020F0502020204030204" pitchFamily="34" charset="0"/>
              <a:cs typeface="Calibri" panose="020F050202020403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37AE7-65A6-B03F-0412-746D8462EEB2}"/>
              </a:ext>
            </a:extLst>
          </p:cNvPr>
          <p:cNvSpPr>
            <a:spLocks noGrp="1"/>
          </p:cNvSpPr>
          <p:nvPr>
            <p:ph type="title"/>
          </p:nvPr>
        </p:nvSpPr>
        <p:spPr/>
        <p:txBody>
          <a:bodyPr>
            <a:normAutofit/>
          </a:bodyPr>
          <a:lstStyle/>
          <a:p>
            <a:r>
              <a:rPr lang="en-US" sz="3600" b="1">
                <a:latin typeface="Calibri" panose="020F0502020204030204" pitchFamily="34" charset="0"/>
                <a:cs typeface="Calibri" panose="020F0502020204030204" pitchFamily="34" charset="0"/>
              </a:rPr>
              <a:t>Scenario #6</a:t>
            </a:r>
          </a:p>
        </p:txBody>
      </p:sp>
      <p:sp>
        <p:nvSpPr>
          <p:cNvPr id="3" name="Content Placeholder 2">
            <a:extLst>
              <a:ext uri="{FF2B5EF4-FFF2-40B4-BE49-F238E27FC236}">
                <a16:creationId xmlns:a16="http://schemas.microsoft.com/office/drawing/2014/main" id="{F15CB5EC-8BF4-D8E4-4A7D-47530A76B08C}"/>
              </a:ext>
            </a:extLst>
          </p:cNvPr>
          <p:cNvSpPr>
            <a:spLocks noGrp="1"/>
          </p:cNvSpPr>
          <p:nvPr>
            <p:ph type="body" sz="quarter" idx="10"/>
          </p:nvPr>
        </p:nvSpPr>
        <p:spPr>
          <a:xfrm>
            <a:off x="838201" y="1380557"/>
            <a:ext cx="10515599" cy="4096885"/>
          </a:xfrm>
        </p:spPr>
        <p:txBody>
          <a:bodyPr vert="horz" lIns="91440" tIns="45720" rIns="91440" bIns="45720" rtlCol="0">
            <a:noAutofit/>
          </a:bodyPr>
          <a:lstStyle/>
          <a:p>
            <a:pPr marL="0" indent="0">
              <a:spcAft>
                <a:spcPts val="1200"/>
              </a:spcAft>
              <a:buNone/>
            </a:pPr>
            <a:r>
              <a:rPr lang="en-US" sz="2800">
                <a:latin typeface="Calibri" panose="020F0502020204030204" pitchFamily="34" charset="0"/>
                <a:cs typeface="Calibri" panose="020F0502020204030204" pitchFamily="34" charset="0"/>
              </a:rPr>
              <a:t>Dr. O is taken from her home by ambulance to NJMC South, where she works, with a suspected drug overdose.  When discharged, she voluntarily enrolls in the NJ PAP program and also takes a leave of absence from the Medical Staff:</a:t>
            </a:r>
          </a:p>
          <a:p>
            <a:pPr marL="0" indent="0">
              <a:spcAft>
                <a:spcPts val="1200"/>
              </a:spcAft>
              <a:buNone/>
            </a:pPr>
            <a:r>
              <a:rPr lang="en-US" sz="2800">
                <a:latin typeface="Calibri" panose="020F0502020204030204" pitchFamily="34" charset="0"/>
                <a:cs typeface="Calibri" panose="020F0502020204030204" pitchFamily="34" charset="0"/>
              </a:rPr>
              <a:t>Is her leave of absence reportable to the:</a:t>
            </a:r>
          </a:p>
          <a:p>
            <a:pPr>
              <a:spcAft>
                <a:spcPts val="1200"/>
              </a:spcAft>
            </a:pPr>
            <a:r>
              <a:rPr lang="en-US" sz="2000">
                <a:latin typeface="Calibri" panose="020F0502020204030204" pitchFamily="34" charset="0"/>
                <a:cs typeface="Calibri" panose="020F0502020204030204" pitchFamily="34" charset="0"/>
              </a:rPr>
              <a:t>NPDB?</a:t>
            </a:r>
          </a:p>
          <a:p>
            <a:pPr>
              <a:spcAft>
                <a:spcPts val="1200"/>
              </a:spcAft>
            </a:pPr>
            <a:r>
              <a:rPr lang="en-US" sz="2000">
                <a:latin typeface="Calibri" panose="020F0502020204030204" pitchFamily="34" charset="0"/>
                <a:cs typeface="Calibri" panose="020F0502020204030204" pitchFamily="34" charset="0"/>
              </a:rPr>
              <a:t>NJ Clearinghouse?</a:t>
            </a:r>
            <a:endParaRPr lang="en-US" sz="2800">
              <a:latin typeface="Calibri" panose="020F0502020204030204" pitchFamily="34" charset="0"/>
              <a:cs typeface="Calibri" panose="020F0502020204030204" pitchFamily="34" charset="0"/>
            </a:endParaRPr>
          </a:p>
          <a:p>
            <a:pPr marL="0" indent="0">
              <a:spcAft>
                <a:spcPts val="1200"/>
              </a:spcAft>
              <a:buNone/>
            </a:pPr>
            <a:r>
              <a:rPr lang="en-US" sz="2800">
                <a:latin typeface="Calibri" panose="020F0502020204030204" pitchFamily="34" charset="0"/>
                <a:cs typeface="Calibri" panose="020F0502020204030204" pitchFamily="34" charset="0"/>
              </a:rPr>
              <a:t>Is her voluntarily participation in the NJ PAP Program reportable to the:</a:t>
            </a:r>
          </a:p>
          <a:p>
            <a:pPr>
              <a:spcAft>
                <a:spcPts val="1200"/>
              </a:spcAft>
            </a:pPr>
            <a:r>
              <a:rPr lang="en-US" sz="2000">
                <a:latin typeface="Calibri" panose="020F0502020204030204" pitchFamily="34" charset="0"/>
                <a:cs typeface="Calibri" panose="020F0502020204030204" pitchFamily="34" charset="0"/>
              </a:rPr>
              <a:t>NPDB?</a:t>
            </a:r>
          </a:p>
          <a:p>
            <a:pPr>
              <a:spcAft>
                <a:spcPts val="1200"/>
              </a:spcAft>
            </a:pPr>
            <a:r>
              <a:rPr lang="en-US" sz="2000">
                <a:latin typeface="Calibri" panose="020F0502020204030204" pitchFamily="34" charset="0"/>
                <a:cs typeface="Calibri" panose="020F0502020204030204" pitchFamily="34" charset="0"/>
              </a:rPr>
              <a:t>NJ Clearinghouse?</a:t>
            </a:r>
          </a:p>
          <a:p>
            <a:pPr marL="0" indent="0">
              <a:spcAft>
                <a:spcPts val="1200"/>
              </a:spcAft>
              <a:buNone/>
            </a:pPr>
            <a:endParaRPr lang="en-US" sz="280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052CE13-E7BE-E9DA-12C4-E78168E1CCE5}"/>
              </a:ext>
            </a:extLst>
          </p:cNvPr>
          <p:cNvSpPr>
            <a:spLocks noGrp="1"/>
          </p:cNvSpPr>
          <p:nvPr>
            <p:ph type="sldNum" sz="quarter" idx="14"/>
          </p:nvPr>
        </p:nvSpPr>
        <p:spPr/>
        <p:txBody>
          <a:bodyPr/>
          <a:lstStyle/>
          <a:p>
            <a:fld id="{96A5B6C2-32A8-43E1-A40E-3A2DA6C246F0}" type="slidenum">
              <a:rPr lang="en-US" smtClean="0"/>
              <a:t>30</a:t>
            </a:fld>
            <a:endParaRPr lang="en-US"/>
          </a:p>
        </p:txBody>
      </p:sp>
      <p:sp>
        <p:nvSpPr>
          <p:cNvPr id="4" name="Footer Placeholder 3">
            <a:extLst>
              <a:ext uri="{FF2B5EF4-FFF2-40B4-BE49-F238E27FC236}">
                <a16:creationId xmlns:a16="http://schemas.microsoft.com/office/drawing/2014/main" id="{18693A30-1229-8FCA-A58D-36EA76B8A797}"/>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18756066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09C69-BE4E-92AC-44CE-EA6DDAE6AC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E05C91-4F9D-DD53-F1D4-1C5A0209447F}"/>
              </a:ext>
            </a:extLst>
          </p:cNvPr>
          <p:cNvSpPr>
            <a:spLocks noGrp="1"/>
          </p:cNvSpPr>
          <p:nvPr>
            <p:ph type="body" sz="quarter" idx="10"/>
          </p:nvPr>
        </p:nvSpPr>
        <p:spPr/>
        <p:txBody>
          <a:bodyPr>
            <a:noAutofit/>
          </a:bodyPr>
          <a:lstStyle/>
          <a:p>
            <a:pPr marL="0" indent="0">
              <a:spcAft>
                <a:spcPts val="1200"/>
              </a:spcAft>
              <a:buNone/>
            </a:pPr>
            <a:r>
              <a:rPr lang="en-US" sz="2800">
                <a:latin typeface="Calibri" panose="020F0502020204030204" pitchFamily="34" charset="0"/>
                <a:cs typeface="Calibri" panose="020F0502020204030204" pitchFamily="34" charset="0"/>
              </a:rPr>
              <a:t>If Dr. O appeared impaired at the hospital while working, no patient harm occurred, and the hospital took no formal discipline except to refer her to the NJ PAP, is this reportable to the:</a:t>
            </a:r>
          </a:p>
          <a:p>
            <a:pPr>
              <a:spcAft>
                <a:spcPts val="1200"/>
              </a:spcAft>
            </a:pPr>
            <a:r>
              <a:rPr lang="en-US" sz="2000">
                <a:latin typeface="Calibri" panose="020F0502020204030204" pitchFamily="34" charset="0"/>
                <a:cs typeface="Calibri" panose="020F0502020204030204" pitchFamily="34" charset="0"/>
              </a:rPr>
              <a:t>NPDB?</a:t>
            </a:r>
          </a:p>
          <a:p>
            <a:pPr>
              <a:spcAft>
                <a:spcPts val="1200"/>
              </a:spcAft>
            </a:pPr>
            <a:r>
              <a:rPr lang="en-US" sz="2000">
                <a:latin typeface="Calibri" panose="020F0502020204030204" pitchFamily="34" charset="0"/>
                <a:cs typeface="Calibri" panose="020F0502020204030204" pitchFamily="34" charset="0"/>
              </a:rPr>
              <a:t>NJ Clearinghouse?</a:t>
            </a:r>
          </a:p>
          <a:p>
            <a:pPr marL="0" indent="0">
              <a:spcAft>
                <a:spcPts val="1200"/>
              </a:spcAft>
              <a:buNone/>
            </a:pPr>
            <a:r>
              <a:rPr lang="en-US" sz="2800">
                <a:latin typeface="Calibri" panose="020F0502020204030204" pitchFamily="34" charset="0"/>
                <a:cs typeface="Calibri" panose="020F0502020204030204" pitchFamily="34" charset="0"/>
              </a:rPr>
              <a:t>A subsequent investigation by the hospital discovered that Dr. O may have been diverting drugs from her patients’ rooms for presumed personal consumption,  </a:t>
            </a:r>
          </a:p>
        </p:txBody>
      </p:sp>
      <p:sp>
        <p:nvSpPr>
          <p:cNvPr id="5" name="Slide Number Placeholder 4">
            <a:extLst>
              <a:ext uri="{FF2B5EF4-FFF2-40B4-BE49-F238E27FC236}">
                <a16:creationId xmlns:a16="http://schemas.microsoft.com/office/drawing/2014/main" id="{AAEF05F0-0D76-A5AE-D966-564DA03EEFF3}"/>
              </a:ext>
            </a:extLst>
          </p:cNvPr>
          <p:cNvSpPr>
            <a:spLocks noGrp="1"/>
          </p:cNvSpPr>
          <p:nvPr>
            <p:ph type="sldNum" sz="quarter" idx="14"/>
          </p:nvPr>
        </p:nvSpPr>
        <p:spPr/>
        <p:txBody>
          <a:bodyPr/>
          <a:lstStyle/>
          <a:p>
            <a:fld id="{96A5B6C2-32A8-43E1-A40E-3A2DA6C246F0}" type="slidenum">
              <a:rPr lang="en-US" smtClean="0"/>
              <a:t>31</a:t>
            </a:fld>
            <a:endParaRPr lang="en-US"/>
          </a:p>
        </p:txBody>
      </p:sp>
      <p:sp>
        <p:nvSpPr>
          <p:cNvPr id="4" name="Footer Placeholder 3">
            <a:extLst>
              <a:ext uri="{FF2B5EF4-FFF2-40B4-BE49-F238E27FC236}">
                <a16:creationId xmlns:a16="http://schemas.microsoft.com/office/drawing/2014/main" id="{7FBACB74-9C05-EB85-78B0-330A0784C7B9}"/>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308020712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565041-47DC-8574-18F1-6086D14C19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C66034-8F49-0EA3-E898-769CE0CC14EC}"/>
              </a:ext>
            </a:extLst>
          </p:cNvPr>
          <p:cNvSpPr>
            <a:spLocks noGrp="1"/>
          </p:cNvSpPr>
          <p:nvPr>
            <p:ph type="body" sz="quarter" idx="10"/>
          </p:nvPr>
        </p:nvSpPr>
        <p:spPr/>
        <p:txBody>
          <a:bodyPr vert="horz" lIns="91440" tIns="45720" rIns="91440" bIns="45720" rtlCol="0">
            <a:noAutofit/>
          </a:bodyPr>
          <a:lstStyle/>
          <a:p>
            <a:pPr marL="0" indent="0">
              <a:spcAft>
                <a:spcPts val="1200"/>
              </a:spcAft>
              <a:buNone/>
            </a:pPr>
            <a:r>
              <a:rPr lang="en-US" sz="2800">
                <a:latin typeface="Calibri" panose="020F0502020204030204" pitchFamily="34" charset="0"/>
                <a:cs typeface="Calibri" panose="020F0502020204030204" pitchFamily="34" charset="0"/>
              </a:rPr>
              <a:t>Dr. O was suspended by the MEC:</a:t>
            </a:r>
          </a:p>
          <a:p>
            <a:pPr marL="0" indent="0">
              <a:spcAft>
                <a:spcPts val="1200"/>
              </a:spcAft>
              <a:buNone/>
            </a:pPr>
            <a:r>
              <a:rPr lang="en-US" sz="2800">
                <a:latin typeface="Calibri" panose="020F0502020204030204" pitchFamily="34" charset="0"/>
                <a:cs typeface="Calibri" panose="020F0502020204030204" pitchFamily="34" charset="0"/>
              </a:rPr>
              <a:t>Is this action reportable:</a:t>
            </a:r>
          </a:p>
          <a:p>
            <a:pPr>
              <a:spcAft>
                <a:spcPts val="1200"/>
              </a:spcAft>
            </a:pPr>
            <a:r>
              <a:rPr lang="en-US" sz="2000">
                <a:latin typeface="Calibri" panose="020F0502020204030204" pitchFamily="34" charset="0"/>
                <a:cs typeface="Calibri" panose="020F0502020204030204" pitchFamily="34" charset="0"/>
              </a:rPr>
              <a:t>NPDB?</a:t>
            </a:r>
          </a:p>
          <a:p>
            <a:pPr>
              <a:spcAft>
                <a:spcPts val="1200"/>
              </a:spcAft>
            </a:pPr>
            <a:r>
              <a:rPr lang="en-US" sz="2000">
                <a:latin typeface="Calibri" panose="020F0502020204030204" pitchFamily="34" charset="0"/>
                <a:cs typeface="Calibri" panose="020F0502020204030204" pitchFamily="34" charset="0"/>
              </a:rPr>
              <a:t>NJ Clearinghouse?</a:t>
            </a:r>
          </a:p>
          <a:p>
            <a:pPr marL="0" indent="0">
              <a:spcAft>
                <a:spcPts val="1200"/>
              </a:spcAft>
              <a:buNone/>
            </a:pPr>
            <a:r>
              <a:rPr lang="en-US" sz="2800">
                <a:latin typeface="Calibri" panose="020F0502020204030204" pitchFamily="34" charset="0"/>
                <a:cs typeface="Calibri" panose="020F0502020204030204" pitchFamily="34" charset="0"/>
              </a:rPr>
              <a:t>Would your response change if Dr. O was enrolled in the NJ PAP at the time of the alleged diversion?</a:t>
            </a:r>
          </a:p>
        </p:txBody>
      </p:sp>
      <p:sp>
        <p:nvSpPr>
          <p:cNvPr id="5" name="Slide Number Placeholder 4">
            <a:extLst>
              <a:ext uri="{FF2B5EF4-FFF2-40B4-BE49-F238E27FC236}">
                <a16:creationId xmlns:a16="http://schemas.microsoft.com/office/drawing/2014/main" id="{EB9A58B4-A5D9-64D3-14C4-95D6E2C23577}"/>
              </a:ext>
            </a:extLst>
          </p:cNvPr>
          <p:cNvSpPr>
            <a:spLocks noGrp="1"/>
          </p:cNvSpPr>
          <p:nvPr>
            <p:ph type="sldNum" sz="quarter" idx="14"/>
          </p:nvPr>
        </p:nvSpPr>
        <p:spPr/>
        <p:txBody>
          <a:bodyPr/>
          <a:lstStyle/>
          <a:p>
            <a:fld id="{96A5B6C2-32A8-43E1-A40E-3A2DA6C246F0}" type="slidenum">
              <a:rPr lang="en-US" smtClean="0"/>
              <a:t>32</a:t>
            </a:fld>
            <a:endParaRPr lang="en-US"/>
          </a:p>
        </p:txBody>
      </p:sp>
      <p:sp>
        <p:nvSpPr>
          <p:cNvPr id="4" name="Footer Placeholder 3">
            <a:extLst>
              <a:ext uri="{FF2B5EF4-FFF2-40B4-BE49-F238E27FC236}">
                <a16:creationId xmlns:a16="http://schemas.microsoft.com/office/drawing/2014/main" id="{A0A88FA1-1EE5-47BB-D069-6DA159DF5B51}"/>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215936424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8303"/>
            <a:ext cx="10515600" cy="844697"/>
          </a:xfrm>
        </p:spPr>
        <p:txBody>
          <a:bodyPr vert="horz" lIns="91440" tIns="45720" rIns="91440" bIns="45720" rtlCol="0" anchor="ctr">
            <a:normAutofit/>
          </a:bodyPr>
          <a:lstStyle/>
          <a:p>
            <a:r>
              <a:rPr sz="3600" b="1">
                <a:latin typeface="Calibri" panose="020F0502020204030204" pitchFamily="34" charset="0"/>
                <a:cs typeface="Calibri" panose="020F0502020204030204" pitchFamily="34" charset="0"/>
              </a:rPr>
              <a:t>NJ Form CN-9 – Overview</a:t>
            </a:r>
          </a:p>
        </p:txBody>
      </p:sp>
      <p:sp>
        <p:nvSpPr>
          <p:cNvPr id="3" name="Content Placeholder 2"/>
          <p:cNvSpPr>
            <a:spLocks noGrp="1"/>
          </p:cNvSpPr>
          <p:nvPr>
            <p:ph type="body" sz="quarter" idx="10"/>
          </p:nvPr>
        </p:nvSpPr>
        <p:spPr>
          <a:xfrm>
            <a:off x="838200" y="1143000"/>
            <a:ext cx="10515599" cy="4096885"/>
          </a:xfrm>
        </p:spPr>
        <p:txBody>
          <a:bodyPr vert="horz" lIns="91440" tIns="45720" rIns="91440" bIns="45720" rtlCol="0">
            <a:noAutofit/>
          </a:bodyPr>
          <a:lstStyle/>
          <a:p>
            <a:pPr marL="0" indent="0">
              <a:spcAft>
                <a:spcPts val="1200"/>
              </a:spcAft>
              <a:buNone/>
            </a:pPr>
            <a:r>
              <a:rPr lang="en-US" sz="2800">
                <a:latin typeface="Calibri" panose="020F0502020204030204" pitchFamily="34" charset="0"/>
                <a:cs typeface="Calibri" panose="020F0502020204030204" pitchFamily="34" charset="0"/>
              </a:rPr>
              <a:t>Reporting required per NJ Health Care Professional Responsibility and Reporting Enhancement Act </a:t>
            </a:r>
          </a:p>
          <a:p>
            <a:pPr marL="0" indent="0">
              <a:spcAft>
                <a:spcPts val="1200"/>
              </a:spcAft>
              <a:buNone/>
            </a:pPr>
            <a:r>
              <a:rPr sz="2800">
                <a:latin typeface="Calibri" panose="020F0502020204030204" pitchFamily="34" charset="0"/>
                <a:cs typeface="Calibri" panose="020F0502020204030204" pitchFamily="34" charset="0"/>
              </a:rPr>
              <a:t>Used for licensure, renewal, and investigations</a:t>
            </a:r>
          </a:p>
          <a:p>
            <a:pPr marL="0" indent="0">
              <a:spcAft>
                <a:spcPts val="1200"/>
              </a:spcAft>
              <a:buNone/>
            </a:pPr>
            <a:r>
              <a:rPr lang="en-US" sz="2800">
                <a:latin typeface="Calibri" panose="020F0502020204030204" pitchFamily="34" charset="0"/>
                <a:cs typeface="Calibri" panose="020F0502020204030204" pitchFamily="34" charset="0"/>
              </a:rPr>
              <a:t>NJ health care entities are required to comply</a:t>
            </a:r>
            <a:endParaRPr sz="2800">
              <a:latin typeface="Calibri" panose="020F0502020204030204" pitchFamily="34" charset="0"/>
              <a:cs typeface="Calibri" panose="020F0502020204030204" pitchFamily="34" charset="0"/>
            </a:endParaRPr>
          </a:p>
          <a:p>
            <a:pPr marL="0" indent="0">
              <a:spcAft>
                <a:spcPts val="1200"/>
              </a:spcAft>
              <a:buNone/>
            </a:pPr>
            <a:r>
              <a:rPr lang="en-US" sz="2800">
                <a:latin typeface="Calibri" panose="020F0502020204030204" pitchFamily="34" charset="0"/>
                <a:cs typeface="Calibri" panose="020F0502020204030204" pitchFamily="34" charset="0"/>
              </a:rPr>
              <a:t>Related to health care professionals employed by, under contract to render professional services to, or has privileges granted by the healthcare entity, or who provides such services pursuant to an agreement with a healthcare services firm or staffing registry</a:t>
            </a:r>
          </a:p>
          <a:p>
            <a:pPr marL="0" indent="0">
              <a:spcAft>
                <a:spcPts val="1200"/>
              </a:spcAft>
              <a:buNone/>
            </a:pPr>
            <a:r>
              <a:rPr lang="en-US" sz="2800" i="1">
                <a:latin typeface="Calibri" panose="020F0502020204030204" pitchFamily="34" charset="0"/>
                <a:cs typeface="Calibri" panose="020F0502020204030204" pitchFamily="34" charset="0"/>
              </a:rPr>
              <a:t>Note:  a health care entity is defined in NJSA 26:2H-1 and includes a hospital, ASC, LTCF, HMO, Home care agency but does not include medical groups even if affiliated with a hospital</a:t>
            </a:r>
            <a:endParaRPr sz="2800" i="1">
              <a:latin typeface="Calibri" panose="020F0502020204030204" pitchFamily="34" charset="0"/>
              <a:cs typeface="Calibri" panose="020F0502020204030204"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sz="3200" b="1">
                <a:latin typeface="Calibri" panose="020F0502020204030204" pitchFamily="34" charset="0"/>
                <a:cs typeface="Calibri" panose="020F0502020204030204" pitchFamily="34" charset="0"/>
              </a:rPr>
              <a:t>Required</a:t>
            </a:r>
            <a:r>
              <a:rPr sz="3600" b="1">
                <a:latin typeface="Calibri" panose="020F0502020204030204" pitchFamily="34" charset="0"/>
                <a:cs typeface="Calibri" panose="020F0502020204030204" pitchFamily="34" charset="0"/>
              </a:rPr>
              <a:t> Information &amp; Best Practices</a:t>
            </a:r>
          </a:p>
        </p:txBody>
      </p:sp>
      <p:sp>
        <p:nvSpPr>
          <p:cNvPr id="3" name="Content Placeholder 2"/>
          <p:cNvSpPr>
            <a:spLocks noGrp="1"/>
          </p:cNvSpPr>
          <p:nvPr>
            <p:ph type="body" sz="quarter" idx="10"/>
          </p:nvPr>
        </p:nvSpPr>
        <p:spPr/>
        <p:txBody>
          <a:bodyPr vert="horz" lIns="91440" tIns="45720" rIns="91440" bIns="45720" rtlCol="0">
            <a:noAutofit/>
          </a:bodyPr>
          <a:lstStyle/>
          <a:p>
            <a:pPr marL="0" indent="0">
              <a:spcAft>
                <a:spcPts val="1200"/>
              </a:spcAft>
              <a:buNone/>
            </a:pPr>
            <a:r>
              <a:rPr sz="2800">
                <a:latin typeface="Calibri" panose="020F0502020204030204" pitchFamily="34" charset="0"/>
                <a:cs typeface="Calibri" panose="020F0502020204030204" pitchFamily="34" charset="0"/>
              </a:rPr>
              <a:t>Affiliation dates and privileges held</a:t>
            </a:r>
          </a:p>
          <a:p>
            <a:pPr marL="0" indent="0">
              <a:spcAft>
                <a:spcPts val="1200"/>
              </a:spcAft>
              <a:buNone/>
            </a:pPr>
            <a:r>
              <a:rPr sz="2800">
                <a:latin typeface="Calibri" panose="020F0502020204030204" pitchFamily="34" charset="0"/>
                <a:cs typeface="Calibri" panose="020F0502020204030204" pitchFamily="34" charset="0"/>
              </a:rPr>
              <a:t>Disciplinary actions (suspensions, restrictions, resignations)</a:t>
            </a:r>
          </a:p>
          <a:p>
            <a:pPr marL="0" indent="0">
              <a:spcAft>
                <a:spcPts val="1200"/>
              </a:spcAft>
              <a:buNone/>
            </a:pPr>
            <a:r>
              <a:rPr sz="2800">
                <a:latin typeface="Calibri" panose="020F0502020204030204" pitchFamily="34" charset="0"/>
                <a:cs typeface="Calibri" panose="020F0502020204030204" pitchFamily="34" charset="0"/>
              </a:rPr>
              <a:t>Conduct, competence, or impairment concerns</a:t>
            </a:r>
          </a:p>
          <a:p>
            <a:pPr marL="0" indent="0">
              <a:spcAft>
                <a:spcPts val="1200"/>
              </a:spcAft>
              <a:buNone/>
            </a:pPr>
            <a:r>
              <a:rPr sz="2800">
                <a:latin typeface="Calibri" panose="020F0502020204030204" pitchFamily="34" charset="0"/>
                <a:cs typeface="Calibri" panose="020F0502020204030204" pitchFamily="34" charset="0"/>
              </a:rPr>
              <a:t>Pending investigations and reason for separation</a:t>
            </a:r>
          </a:p>
          <a:p>
            <a:pPr marL="0" indent="0">
              <a:spcAft>
                <a:spcPts val="1200"/>
              </a:spcAft>
              <a:buNone/>
            </a:pPr>
            <a:r>
              <a:rPr sz="2800">
                <a:latin typeface="Calibri" panose="020F0502020204030204" pitchFamily="34" charset="0"/>
                <a:cs typeface="Calibri" panose="020F0502020204030204" pitchFamily="34" charset="0"/>
              </a:rPr>
              <a:t>Ensure accuracy, completeness, and legal review</a:t>
            </a:r>
          </a:p>
          <a:p>
            <a:pPr marL="0" indent="0">
              <a:spcAft>
                <a:spcPts val="1200"/>
              </a:spcAft>
              <a:buNone/>
            </a:pPr>
            <a:r>
              <a:rPr sz="2800">
                <a:latin typeface="Calibri" panose="020F0502020204030204" pitchFamily="34" charset="0"/>
                <a:cs typeface="Calibri" panose="020F0502020204030204" pitchFamily="34" charset="0"/>
              </a:rPr>
              <a:t>Coordinate with legal counsel and risk management</a:t>
            </a:r>
            <a:endParaRPr lang="en-US" sz="2800">
              <a:latin typeface="Calibri" panose="020F0502020204030204" pitchFamily="34" charset="0"/>
              <a:cs typeface="Calibri" panose="020F0502020204030204" pitchFamily="34" charset="0"/>
            </a:endParaRPr>
          </a:p>
          <a:p>
            <a:pPr marL="0" indent="0">
              <a:spcAft>
                <a:spcPts val="1200"/>
              </a:spcAft>
              <a:buNone/>
            </a:pPr>
            <a:r>
              <a:rPr lang="en-US" sz="2800">
                <a:latin typeface="Calibri" panose="020F0502020204030204" pitchFamily="34" charset="0"/>
                <a:cs typeface="Calibri" panose="020F0502020204030204" pitchFamily="34" charset="0"/>
              </a:rPr>
              <a:t>https://www.nj.gov/health/forms/cn-9.pdf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vert="horz" lIns="91440" tIns="45720" rIns="91440" bIns="45720" rtlCol="0" anchor="ctr">
            <a:normAutofit fontScale="90000"/>
          </a:bodyPr>
          <a:lstStyle/>
          <a:p>
            <a:r>
              <a:rPr lang="en-US" sz="3600" b="1">
                <a:latin typeface="Calibri" panose="020F0502020204030204" pitchFamily="34" charset="0"/>
                <a:cs typeface="Calibri" panose="020F0502020204030204" pitchFamily="34" charset="0"/>
              </a:rPr>
              <a:t>Health Care Quality Improvement Act of 1986 (42 USC §11101 et. seq.)</a:t>
            </a:r>
          </a:p>
        </p:txBody>
      </p:sp>
      <p:sp>
        <p:nvSpPr>
          <p:cNvPr id="108547" name="Rectangle 3"/>
          <p:cNvSpPr>
            <a:spLocks noGrp="1" noChangeArrowheads="1"/>
          </p:cNvSpPr>
          <p:nvPr>
            <p:ph type="body" sz="quarter" idx="10"/>
          </p:nvPr>
        </p:nvSpPr>
        <p:spPr/>
        <p:txBody>
          <a:bodyPr vert="horz" lIns="91440" tIns="45720" rIns="91440" bIns="45720" rtlCol="0">
            <a:noAutofit/>
          </a:bodyPr>
          <a:lstStyle/>
          <a:p>
            <a:pPr marL="0" indent="0">
              <a:spcAft>
                <a:spcPts val="1200"/>
              </a:spcAft>
              <a:buNone/>
            </a:pPr>
            <a:r>
              <a:rPr lang="en-US" sz="2800">
                <a:latin typeface="Calibri" panose="020F0502020204030204" pitchFamily="34" charset="0"/>
                <a:cs typeface="Calibri" panose="020F0502020204030204" pitchFamily="34" charset="0"/>
              </a:rPr>
              <a:t>  “HCQIA established national standards for the conduct of fair hearings that, if followed, create safe harbor presumptions that the healthcare practitioner has been treated fairly as long as certain procedural safeguards are complied with and provides immunity from certain legal actions and liability on behalf of the peer review participants.”  See Adelman etal.  Peer Review Hearing Guidebook, 1st Edition, American Health Lawyers Association </a:t>
            </a:r>
          </a:p>
        </p:txBody>
      </p:sp>
      <p:sp>
        <p:nvSpPr>
          <p:cNvPr id="3" name="Slide Number Placeholder 2"/>
          <p:cNvSpPr>
            <a:spLocks noGrp="1"/>
          </p:cNvSpPr>
          <p:nvPr>
            <p:ph type="sldNum" sz="quarter" idx="14"/>
          </p:nvPr>
        </p:nvSpPr>
        <p:spPr/>
        <p:txBody>
          <a:bodyPr/>
          <a:lstStyle/>
          <a:p>
            <a:fld id="{96A5B6C2-32A8-43E1-A40E-3A2DA6C246F0}" type="slidenum">
              <a:rPr lang="en-US" smtClean="0"/>
              <a:t>35</a:t>
            </a:fld>
            <a:endParaRPr lang="en-US"/>
          </a:p>
        </p:txBody>
      </p:sp>
      <p:sp>
        <p:nvSpPr>
          <p:cNvPr id="2" name="Footer Placeholder 1"/>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160838813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b="1">
                <a:latin typeface="Calibri" panose="020F0502020204030204" pitchFamily="34" charset="0"/>
                <a:cs typeface="Calibri" panose="020F0502020204030204" pitchFamily="34" charset="0"/>
              </a:rPr>
              <a:t>Statutory Citation - HCQIA</a:t>
            </a:r>
          </a:p>
        </p:txBody>
      </p:sp>
      <p:sp>
        <p:nvSpPr>
          <p:cNvPr id="3" name="Content Placeholder 2"/>
          <p:cNvSpPr>
            <a:spLocks noGrp="1"/>
          </p:cNvSpPr>
          <p:nvPr>
            <p:ph type="body" sz="quarter" idx="10"/>
          </p:nvPr>
        </p:nvSpPr>
        <p:spPr/>
        <p:txBody>
          <a:bodyPr vert="horz" lIns="91440" tIns="45720" rIns="91440" bIns="45720" rtlCol="0">
            <a:noAutofit/>
          </a:bodyPr>
          <a:lstStyle/>
          <a:p>
            <a:pPr marL="0" indent="0">
              <a:spcAft>
                <a:spcPts val="1200"/>
              </a:spcAft>
              <a:buNone/>
            </a:pPr>
            <a:r>
              <a:rPr lang="en-US" sz="2800">
                <a:latin typeface="Calibri" panose="020F0502020204030204" pitchFamily="34" charset="0"/>
                <a:cs typeface="Calibri" panose="020F0502020204030204" pitchFamily="34" charset="0"/>
              </a:rPr>
              <a:t>Statutory Citation – HCQIA</a:t>
            </a:r>
          </a:p>
          <a:p>
            <a:pPr marL="0" indent="0">
              <a:spcAft>
                <a:spcPts val="1200"/>
              </a:spcAft>
              <a:buNone/>
            </a:pPr>
            <a:r>
              <a:rPr lang="en-US" sz="2800">
                <a:latin typeface="Calibri" panose="020F0502020204030204" pitchFamily="34" charset="0"/>
                <a:cs typeface="Calibri" panose="020F0502020204030204" pitchFamily="34" charset="0"/>
              </a:rPr>
              <a:t>The Health Care Quality Improvement Act of 1986 (HCQIA) is codified at:</a:t>
            </a:r>
          </a:p>
          <a:p>
            <a:pPr marL="0" indent="0">
              <a:spcAft>
                <a:spcPts val="1200"/>
              </a:spcAft>
              <a:buNone/>
            </a:pPr>
            <a:r>
              <a:rPr lang="en-US" sz="2800">
                <a:latin typeface="Calibri" panose="020F0502020204030204" pitchFamily="34" charset="0"/>
                <a:cs typeface="Calibri" panose="020F0502020204030204" pitchFamily="34" charset="0"/>
              </a:rPr>
              <a:t>42 U.S.C. §§ 11101–11152 </a:t>
            </a:r>
          </a:p>
          <a:p>
            <a:pPr marL="0" indent="0">
              <a:spcAft>
                <a:spcPts val="1200"/>
              </a:spcAft>
              <a:buNone/>
            </a:pPr>
            <a:r>
              <a:rPr lang="en-US" sz="2800">
                <a:latin typeface="Calibri" panose="020F0502020204030204" pitchFamily="34" charset="0"/>
                <a:cs typeface="Calibri" panose="020F0502020204030204" pitchFamily="34" charset="0"/>
              </a:rPr>
              <a:t>The NPDB reporting provisions are primarily found in:</a:t>
            </a:r>
          </a:p>
          <a:p>
            <a:pPr marL="0" indent="0">
              <a:spcAft>
                <a:spcPts val="1200"/>
              </a:spcAft>
              <a:buNone/>
            </a:pPr>
            <a:r>
              <a:rPr lang="en-US" sz="2800">
                <a:latin typeface="Calibri" panose="020F0502020204030204" pitchFamily="34" charset="0"/>
                <a:cs typeface="Calibri" panose="020F0502020204030204" pitchFamily="34" charset="0"/>
              </a:rPr>
              <a:t>42 U.S.C. § 11133 — Reporting of adverse actions </a:t>
            </a:r>
          </a:p>
          <a:p>
            <a:pPr marL="0" indent="0">
              <a:spcAft>
                <a:spcPts val="1200"/>
              </a:spcAft>
              <a:buNone/>
            </a:pPr>
            <a:r>
              <a:rPr lang="en-US" sz="2800">
                <a:latin typeface="Calibri" panose="020F0502020204030204" pitchFamily="34" charset="0"/>
                <a:cs typeface="Calibri" panose="020F0502020204030204" pitchFamily="34" charset="0"/>
              </a:rPr>
              <a:t>42 U.S.C. § 11134 — Reporting of malpractice payments </a:t>
            </a:r>
          </a:p>
          <a:p>
            <a:pPr marL="0" indent="0">
              <a:spcAft>
                <a:spcPts val="1200"/>
              </a:spcAft>
              <a:buNone/>
            </a:pPr>
            <a:r>
              <a:rPr lang="en-US" sz="2800">
                <a:latin typeface="Calibri" panose="020F0502020204030204" pitchFamily="34" charset="0"/>
                <a:cs typeface="Calibri" panose="020F0502020204030204" pitchFamily="34" charset="0"/>
              </a:rPr>
              <a:t>42 U.S.C. § 11135 — Duty to obtain/query information</a:t>
            </a:r>
          </a:p>
          <a:p>
            <a:pPr marL="0" indent="0">
              <a:spcAft>
                <a:spcPts val="1200"/>
              </a:spcAft>
              <a:buNone/>
            </a:pPr>
            <a:endParaRPr lang="en-US" sz="2800">
              <a:latin typeface="Calibri" panose="020F0502020204030204" pitchFamily="34" charset="0"/>
              <a:cs typeface="Calibri" panose="020F0502020204030204" pitchFamily="34" charset="0"/>
            </a:endParaRPr>
          </a:p>
          <a:p>
            <a:pPr marL="0" indent="0">
              <a:spcAft>
                <a:spcPts val="1200"/>
              </a:spcAft>
              <a:buNone/>
            </a:pPr>
            <a:endParaRPr lang="en-US" sz="2800">
              <a:latin typeface="Calibri" panose="020F0502020204030204" pitchFamily="34" charset="0"/>
              <a:cs typeface="Calibri" panose="020F0502020204030204" pitchFamily="34" charset="0"/>
            </a:endParaRPr>
          </a:p>
          <a:p>
            <a:pPr marL="0" indent="0">
              <a:spcAft>
                <a:spcPts val="1200"/>
              </a:spcAft>
              <a:buNone/>
            </a:pPr>
            <a:endParaRPr lang="en-US" sz="280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4"/>
          </p:nvPr>
        </p:nvSpPr>
        <p:spPr/>
        <p:txBody>
          <a:bodyPr/>
          <a:lstStyle/>
          <a:p>
            <a:fld id="{96A5B6C2-32A8-43E1-A40E-3A2DA6C246F0}" type="slidenum">
              <a:rPr lang="en-US" smtClean="0"/>
              <a:t>36</a:t>
            </a:fld>
            <a:endParaRPr lang="en-US"/>
          </a:p>
        </p:txBody>
      </p:sp>
      <p:sp>
        <p:nvSpPr>
          <p:cNvPr id="4" name="Footer Placeholder 3"/>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249891718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2032-F16F-E576-66C0-B8AE2E059D30}"/>
              </a:ext>
            </a:extLst>
          </p:cNvPr>
          <p:cNvSpPr>
            <a:spLocks noGrp="1"/>
          </p:cNvSpPr>
          <p:nvPr>
            <p:ph type="title"/>
          </p:nvPr>
        </p:nvSpPr>
        <p:spPr/>
        <p:txBody>
          <a:bodyPr vert="horz" lIns="91440" tIns="45720" rIns="91440" bIns="45720" rtlCol="0" anchor="ctr">
            <a:normAutofit fontScale="90000"/>
          </a:bodyPr>
          <a:lstStyle/>
          <a:p>
            <a:r>
              <a:rPr lang="en-US" altLang="en-US" sz="3600" b="1">
                <a:latin typeface="Calibri" panose="020F0502020204030204" pitchFamily="34" charset="0"/>
                <a:cs typeface="Calibri" panose="020F0502020204030204" pitchFamily="34" charset="0"/>
              </a:rPr>
              <a:t/>
            </a:r>
            <a:br>
              <a:rPr lang="en-US" altLang="en-US" sz="3600" b="1">
                <a:latin typeface="Calibri" panose="020F0502020204030204" pitchFamily="34" charset="0"/>
                <a:cs typeface="Calibri" panose="020F0502020204030204" pitchFamily="34" charset="0"/>
              </a:rPr>
            </a:br>
            <a:r>
              <a:rPr lang="en-US" altLang="en-US" sz="3600" b="1">
                <a:latin typeface="Calibri" panose="020F0502020204030204" pitchFamily="34" charset="0"/>
                <a:cs typeface="Calibri" panose="020F0502020204030204" pitchFamily="34" charset="0"/>
              </a:rPr>
              <a:t>Key Reporting Language (Adverse Actions)</a:t>
            </a:r>
            <a:br>
              <a:rPr lang="en-US" altLang="en-US" sz="3600" b="1">
                <a:latin typeface="Calibri" panose="020F0502020204030204" pitchFamily="34" charset="0"/>
                <a:cs typeface="Calibri" panose="020F0502020204030204" pitchFamily="34" charset="0"/>
              </a:rPr>
            </a:br>
            <a:endParaRPr lang="en-US" sz="3600" b="1">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874784A2-C241-17A7-3A3C-D7CD08F26FFF}"/>
              </a:ext>
            </a:extLst>
          </p:cNvPr>
          <p:cNvSpPr>
            <a:spLocks noGrp="1"/>
          </p:cNvSpPr>
          <p:nvPr>
            <p:ph type="sldNum" sz="quarter" idx="14"/>
          </p:nvPr>
        </p:nvSpPr>
        <p:spPr/>
        <p:txBody>
          <a:bodyPr/>
          <a:lstStyle/>
          <a:p>
            <a:fld id="{96A5B6C2-32A8-43E1-A40E-3A2DA6C246F0}" type="slidenum">
              <a:rPr lang="en-US" smtClean="0"/>
              <a:t>37</a:t>
            </a:fld>
            <a:endParaRPr lang="en-US"/>
          </a:p>
        </p:txBody>
      </p:sp>
      <p:sp>
        <p:nvSpPr>
          <p:cNvPr id="4" name="Footer Placeholder 3">
            <a:extLst>
              <a:ext uri="{FF2B5EF4-FFF2-40B4-BE49-F238E27FC236}">
                <a16:creationId xmlns:a16="http://schemas.microsoft.com/office/drawing/2014/main" id="{EE20B2A2-C9CA-6773-8F1F-EA3854672750}"/>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
        <p:nvSpPr>
          <p:cNvPr id="7" name="Text Placeholder 6">
            <a:extLst>
              <a:ext uri="{FF2B5EF4-FFF2-40B4-BE49-F238E27FC236}">
                <a16:creationId xmlns:a16="http://schemas.microsoft.com/office/drawing/2014/main" id="{9EBA86FF-4300-B1CD-43FF-330DC78B168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0884359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A58B-2AFB-86D5-FF3C-5046BAC45856}"/>
              </a:ext>
            </a:extLst>
          </p:cNvPr>
          <p:cNvSpPr>
            <a:spLocks noGrp="1"/>
          </p:cNvSpPr>
          <p:nvPr>
            <p:ph type="title"/>
          </p:nvPr>
        </p:nvSpPr>
        <p:spPr/>
        <p:txBody>
          <a:bodyPr vert="horz" lIns="91440" tIns="45720" rIns="91440" bIns="45720" rtlCol="0" anchor="ctr">
            <a:normAutofit fontScale="90000"/>
          </a:bodyPr>
          <a:lstStyle/>
          <a:p>
            <a:r>
              <a:rPr lang="en-US" sz="3600" b="1">
                <a:latin typeface="Calibri" panose="020F0502020204030204" pitchFamily="34" charset="0"/>
                <a:cs typeface="Calibri" panose="020F0502020204030204" pitchFamily="34" charset="0"/>
              </a:rPr>
              <a:t/>
            </a:r>
            <a:br>
              <a:rPr lang="en-US" sz="3600" b="1">
                <a:latin typeface="Calibri" panose="020F0502020204030204" pitchFamily="34" charset="0"/>
                <a:cs typeface="Calibri" panose="020F0502020204030204" pitchFamily="34" charset="0"/>
              </a:rPr>
            </a:br>
            <a:r>
              <a:rPr lang="en-US" sz="3600" b="1">
                <a:latin typeface="Calibri" panose="020F0502020204030204" pitchFamily="34" charset="0"/>
                <a:cs typeface="Calibri" panose="020F0502020204030204" pitchFamily="34" charset="0"/>
              </a:rPr>
              <a:t>Key Concepts Embedded in the Statute</a:t>
            </a:r>
            <a:br>
              <a:rPr lang="en-US" sz="3600" b="1">
                <a:latin typeface="Calibri" panose="020F0502020204030204" pitchFamily="34" charset="0"/>
                <a:cs typeface="Calibri" panose="020F0502020204030204" pitchFamily="34" charset="0"/>
              </a:rPr>
            </a:br>
            <a:endParaRPr lang="en-US" sz="3600" b="1">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ED0D4D5-6F74-6DEE-2BCC-D50EC2EF1AAE}"/>
              </a:ext>
            </a:extLst>
          </p:cNvPr>
          <p:cNvSpPr>
            <a:spLocks noGrp="1"/>
          </p:cNvSpPr>
          <p:nvPr>
            <p:ph type="body" sz="quarter" idx="10"/>
          </p:nvPr>
        </p:nvSpPr>
        <p:spPr/>
        <p:txBody>
          <a:bodyPr vert="horz" lIns="91440" tIns="45720" rIns="91440" bIns="45720" rtlCol="0">
            <a:noAutofit/>
          </a:bodyPr>
          <a:lstStyle/>
          <a:p>
            <a:pPr marL="0" indent="0">
              <a:spcAft>
                <a:spcPts val="1200"/>
              </a:spcAft>
              <a:buNone/>
            </a:pPr>
            <a:r>
              <a:rPr lang="en-US" sz="2800">
                <a:latin typeface="Calibri" panose="020F0502020204030204" pitchFamily="34" charset="0"/>
                <a:cs typeface="Calibri" panose="020F0502020204030204" pitchFamily="34" charset="0"/>
              </a:rPr>
              <a:t>“Professional review action” tied to: </a:t>
            </a:r>
          </a:p>
          <a:p>
            <a:pPr lvl="1"/>
            <a:r>
              <a:rPr lang="en-US"/>
              <a:t>Competence or professional conduct </a:t>
            </a:r>
          </a:p>
          <a:p>
            <a:pPr marL="0" indent="0">
              <a:spcAft>
                <a:spcPts val="1200"/>
              </a:spcAft>
              <a:buNone/>
            </a:pPr>
            <a:r>
              <a:rPr lang="en-US" sz="2800">
                <a:latin typeface="Calibri" panose="020F0502020204030204" pitchFamily="34" charset="0"/>
                <a:cs typeface="Calibri" panose="020F0502020204030204" pitchFamily="34" charset="0"/>
              </a:rPr>
              <a:t>&gt;30-day threshold for adverse actions </a:t>
            </a:r>
          </a:p>
          <a:p>
            <a:pPr marL="0" indent="0">
              <a:spcAft>
                <a:spcPts val="1200"/>
              </a:spcAft>
              <a:buNone/>
            </a:pPr>
            <a:r>
              <a:rPr lang="en-US" sz="2800">
                <a:latin typeface="Calibri" panose="020F0502020204030204" pitchFamily="34" charset="0"/>
                <a:cs typeface="Calibri" panose="020F0502020204030204" pitchFamily="34" charset="0"/>
              </a:rPr>
              <a:t>Resignation/surrender while under investigation = reportable </a:t>
            </a:r>
          </a:p>
          <a:p>
            <a:pPr marL="0" indent="0">
              <a:spcAft>
                <a:spcPts val="1200"/>
              </a:spcAft>
              <a:buNone/>
            </a:pPr>
            <a:r>
              <a:rPr lang="en-US" sz="2800">
                <a:latin typeface="Calibri" panose="020F0502020204030204" pitchFamily="34" charset="0"/>
                <a:cs typeface="Calibri" panose="020F0502020204030204" pitchFamily="34" charset="0"/>
              </a:rPr>
              <a:t>Applies to physicians and dentists (expanded by later regulations to other practitioners via NPDB rules) </a:t>
            </a:r>
          </a:p>
          <a:p>
            <a:pPr marL="0" indent="0">
              <a:spcAft>
                <a:spcPts val="1200"/>
              </a:spcAft>
              <a:buNone/>
            </a:pPr>
            <a:endParaRPr lang="en-US" sz="280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4A1BA85D-40AB-D8F8-1202-E023FF977D4E}"/>
              </a:ext>
            </a:extLst>
          </p:cNvPr>
          <p:cNvSpPr>
            <a:spLocks noGrp="1"/>
          </p:cNvSpPr>
          <p:nvPr>
            <p:ph type="sldNum" sz="quarter" idx="14"/>
          </p:nvPr>
        </p:nvSpPr>
        <p:spPr/>
        <p:txBody>
          <a:bodyPr/>
          <a:lstStyle/>
          <a:p>
            <a:fld id="{96A5B6C2-32A8-43E1-A40E-3A2DA6C246F0}" type="slidenum">
              <a:rPr lang="en-US" smtClean="0"/>
              <a:t>38</a:t>
            </a:fld>
            <a:endParaRPr lang="en-US"/>
          </a:p>
        </p:txBody>
      </p:sp>
      <p:sp>
        <p:nvSpPr>
          <p:cNvPr id="4" name="Footer Placeholder 3">
            <a:extLst>
              <a:ext uri="{FF2B5EF4-FFF2-40B4-BE49-F238E27FC236}">
                <a16:creationId xmlns:a16="http://schemas.microsoft.com/office/drawing/2014/main" id="{BDE14E83-D464-CEB5-66C3-F105FB5CDB84}"/>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105948862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body" sz="quarter" idx="10"/>
          </p:nvPr>
        </p:nvSpPr>
        <p:spPr>
          <a:xfrm>
            <a:off x="152401" y="685800"/>
            <a:ext cx="11734800" cy="4096885"/>
          </a:xfrm>
        </p:spPr>
        <p:txBody>
          <a:bodyPr vert="horz" lIns="91440" tIns="45720" rIns="91440" bIns="45720" rtlCol="0">
            <a:noAutofit/>
          </a:bodyPr>
          <a:lstStyle/>
          <a:p>
            <a:pPr marL="514350" indent="-514350">
              <a:spcAft>
                <a:spcPts val="1200"/>
              </a:spcAft>
              <a:buFont typeface="+mj-lt"/>
              <a:buAutoNum type="alphaLcPeriod"/>
            </a:pPr>
            <a:r>
              <a:rPr lang="en-US" sz="2800">
                <a:latin typeface="Calibri" panose="020F0502020204030204" pitchFamily="34" charset="0"/>
                <a:cs typeface="Calibri" panose="020F0502020204030204" pitchFamily="34" charset="0"/>
              </a:rPr>
              <a:t>Professional Review Body – 42  U.S.C. §11151(11) defines “professional review body” to include a healthcare entity (which is defined as a licensed hospital, an entity providing healthcare services and formal peer review, e.g. HMO, or a professional society utilizing formal peer review), the governing body and/or committee thereof including committees of the Medical Staff conducting professional review activity, and committees of the medical staff when assisting the governing body in performing professional review activities.  </a:t>
            </a:r>
          </a:p>
          <a:p>
            <a:pPr marL="514350" indent="-514350">
              <a:spcAft>
                <a:spcPts val="1200"/>
              </a:spcAft>
              <a:buFont typeface="+mj-lt"/>
              <a:buAutoNum type="alphaLcPeriod"/>
            </a:pPr>
            <a:r>
              <a:rPr lang="en-US" sz="2800">
                <a:latin typeface="Calibri" panose="020F0502020204030204" pitchFamily="34" charset="0"/>
                <a:cs typeface="Calibri" panose="020F0502020204030204" pitchFamily="34" charset="0"/>
              </a:rPr>
              <a:t>Professional Review Activity – 42 U.S.C. § 11151(10) defines professional review activity as any activity relating to an individual physician to determine whether the physician may have clinical privileges or membership in the entity or to determine the scope or conditions of such privileges or membership or to change or modify such privileges or membership.   </a:t>
            </a:r>
          </a:p>
        </p:txBody>
      </p:sp>
      <p:sp>
        <p:nvSpPr>
          <p:cNvPr id="3" name="Slide Number Placeholder 2"/>
          <p:cNvSpPr>
            <a:spLocks noGrp="1"/>
          </p:cNvSpPr>
          <p:nvPr>
            <p:ph type="sldNum" sz="quarter" idx="14"/>
          </p:nvPr>
        </p:nvSpPr>
        <p:spPr/>
        <p:txBody>
          <a:bodyPr/>
          <a:lstStyle/>
          <a:p>
            <a:fld id="{96A5B6C2-32A8-43E1-A40E-3A2DA6C246F0}" type="slidenum">
              <a:rPr lang="en-US" smtClean="0"/>
              <a:t>39</a:t>
            </a:fld>
            <a:endParaRPr lang="en-US"/>
          </a:p>
        </p:txBody>
      </p:sp>
      <p:sp>
        <p:nvSpPr>
          <p:cNvPr id="2" name="Footer Placeholder 1"/>
          <p:cNvSpPr>
            <a:spLocks noGrp="1"/>
          </p:cNvSpPr>
          <p:nvPr>
            <p:ph type="ftr" sz="quarter" idx="4294967295"/>
          </p:nvPr>
        </p:nvSpPr>
        <p:spPr>
          <a:xfrm>
            <a:off x="0" y="6356350"/>
            <a:ext cx="4114800" cy="365125"/>
          </a:xfrm>
        </p:spPr>
        <p:txBody>
          <a:bodyPr/>
          <a:lstStyle/>
          <a:p>
            <a:r>
              <a:rPr lang="en-US"/>
              <a:t>(c) Jill Ojserkis, Esq., Cooper Levenson 2026</a:t>
            </a:r>
          </a:p>
        </p:txBody>
      </p:sp>
      <p:sp>
        <p:nvSpPr>
          <p:cNvPr id="5" name="Title 4">
            <a:extLst>
              <a:ext uri="{FF2B5EF4-FFF2-40B4-BE49-F238E27FC236}">
                <a16:creationId xmlns:a16="http://schemas.microsoft.com/office/drawing/2014/main" id="{1D41C41F-FDEA-EA21-ED49-46295B01CBE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83335607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600" b="1">
                <a:latin typeface="Calibri" panose="020F0502020204030204" pitchFamily="34" charset="0"/>
                <a:cs typeface="Calibri" panose="020F0502020204030204" pitchFamily="34" charset="0"/>
              </a:rPr>
              <a:t>NPDB: Reportable Actions</a:t>
            </a:r>
          </a:p>
        </p:txBody>
      </p:sp>
      <p:sp>
        <p:nvSpPr>
          <p:cNvPr id="3" name="Content Placeholder 2"/>
          <p:cNvSpPr>
            <a:spLocks noGrp="1"/>
          </p:cNvSpPr>
          <p:nvPr>
            <p:ph type="body" sz="quarter" idx="10"/>
          </p:nvPr>
        </p:nvSpPr>
        <p:spPr>
          <a:xfrm>
            <a:off x="823865" y="1600200"/>
            <a:ext cx="10515599" cy="4096885"/>
          </a:xfrm>
        </p:spPr>
        <p:txBody>
          <a:bodyPr>
            <a:normAutofit/>
          </a:bodyPr>
          <a:lstStyle/>
          <a:p>
            <a:pPr>
              <a:spcAft>
                <a:spcPts val="1200"/>
              </a:spcAft>
            </a:pPr>
            <a:r>
              <a:rPr lang="en-US" sz="2800">
                <a:latin typeface="Calibri" panose="020F0502020204030204" pitchFamily="34" charset="0"/>
                <a:cs typeface="Calibri" panose="020F0502020204030204" pitchFamily="34" charset="0"/>
              </a:rPr>
              <a:t>Professional review action</a:t>
            </a:r>
          </a:p>
          <a:p>
            <a:pPr>
              <a:spcAft>
                <a:spcPts val="1200"/>
              </a:spcAft>
            </a:pPr>
            <a:r>
              <a:rPr lang="en-US" sz="2800">
                <a:latin typeface="Calibri" panose="020F0502020204030204" pitchFamily="34" charset="0"/>
                <a:cs typeface="Calibri" panose="020F0502020204030204" pitchFamily="34" charset="0"/>
              </a:rPr>
              <a:t>Based on competence or conduct</a:t>
            </a:r>
          </a:p>
          <a:p>
            <a:pPr>
              <a:spcAft>
                <a:spcPts val="1200"/>
              </a:spcAft>
            </a:pPr>
            <a:r>
              <a:rPr lang="en-US" sz="2800">
                <a:latin typeface="Calibri" panose="020F0502020204030204" pitchFamily="34" charset="0"/>
                <a:cs typeface="Calibri" panose="020F0502020204030204" pitchFamily="34" charset="0"/>
              </a:rPr>
              <a:t>Adversely affects privileges</a:t>
            </a:r>
          </a:p>
          <a:p>
            <a:pPr>
              <a:spcAft>
                <a:spcPts val="1200"/>
              </a:spcAft>
            </a:pPr>
            <a:r>
              <a:rPr lang="en-US" sz="2800">
                <a:latin typeface="Calibri" panose="020F0502020204030204" pitchFamily="34" charset="0"/>
                <a:cs typeface="Calibri" panose="020F0502020204030204" pitchFamily="34" charset="0"/>
              </a:rPr>
              <a:t>Duration &gt; 30 days</a:t>
            </a:r>
          </a:p>
          <a:p>
            <a:pPr>
              <a:spcAft>
                <a:spcPts val="1200"/>
              </a:spcAft>
            </a:pPr>
            <a:endParaRPr lang="en-US" sz="2800">
              <a:latin typeface="Calibri" panose="020F0502020204030204" pitchFamily="34" charset="0"/>
              <a:cs typeface="Calibri" panose="020F0502020204030204" pitchFamily="34" charset="0"/>
            </a:endParaRPr>
          </a:p>
          <a:p>
            <a:pPr>
              <a:spcAft>
                <a:spcPts val="1200"/>
              </a:spcAft>
            </a:pPr>
            <a:r>
              <a:rPr lang="en-US" sz="2800">
                <a:latin typeface="Calibri" panose="020F0502020204030204" pitchFamily="34" charset="0"/>
                <a:cs typeface="Calibri" panose="020F0502020204030204" pitchFamily="34" charset="0"/>
              </a:rPr>
              <a:t>Examples:</a:t>
            </a:r>
          </a:p>
          <a:p>
            <a:pPr>
              <a:spcAft>
                <a:spcPts val="1200"/>
              </a:spcAft>
            </a:pPr>
            <a:r>
              <a:rPr lang="en-US" sz="2800">
                <a:latin typeface="Calibri" panose="020F0502020204030204" pitchFamily="34" charset="0"/>
                <a:cs typeface="Calibri" panose="020F0502020204030204" pitchFamily="34" charset="0"/>
              </a:rPr>
              <a:t>Suspension, revocation, denial</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D88BE-4B48-1932-BC7F-43BDB79568E8}"/>
              </a:ext>
            </a:extLst>
          </p:cNvPr>
          <p:cNvSpPr>
            <a:spLocks noGrp="1"/>
          </p:cNvSpPr>
          <p:nvPr>
            <p:ph type="title"/>
          </p:nvPr>
        </p:nvSpPr>
        <p:spPr/>
        <p:txBody>
          <a:bodyPr vert="horz" lIns="91440" tIns="45720" rIns="91440" bIns="45720" rtlCol="0" anchor="ctr">
            <a:normAutofit fontScale="90000"/>
          </a:bodyPr>
          <a:lstStyle/>
          <a:p>
            <a:r>
              <a:rPr lang="en-US" altLang="en-US" sz="3600" b="1">
                <a:latin typeface="Calibri" panose="020F0502020204030204" pitchFamily="34" charset="0"/>
                <a:cs typeface="Calibri" panose="020F0502020204030204" pitchFamily="34" charset="0"/>
              </a:rPr>
              <a:t/>
            </a:r>
            <a:br>
              <a:rPr lang="en-US" altLang="en-US" sz="3600" b="1">
                <a:latin typeface="Calibri" panose="020F0502020204030204" pitchFamily="34" charset="0"/>
                <a:cs typeface="Calibri" panose="020F0502020204030204" pitchFamily="34" charset="0"/>
              </a:rPr>
            </a:br>
            <a:r>
              <a:rPr lang="en-US" altLang="en-US" sz="3600" b="1">
                <a:latin typeface="Calibri" panose="020F0502020204030204" pitchFamily="34" charset="0"/>
                <a:cs typeface="Calibri" panose="020F0502020204030204" pitchFamily="34" charset="0"/>
              </a:rPr>
              <a:t>Malpractice Reporting under HCQIA</a:t>
            </a:r>
            <a:br>
              <a:rPr lang="en-US" altLang="en-US" sz="3600" b="1">
                <a:latin typeface="Calibri" panose="020F0502020204030204" pitchFamily="34" charset="0"/>
                <a:cs typeface="Calibri" panose="020F0502020204030204" pitchFamily="34" charset="0"/>
              </a:rPr>
            </a:br>
            <a:endParaRPr lang="en-US" sz="3600" b="1">
              <a:latin typeface="Calibri" panose="020F0502020204030204" pitchFamily="34" charset="0"/>
              <a:cs typeface="Calibri" panose="020F0502020204030204" pitchFamily="34" charset="0"/>
            </a:endParaRPr>
          </a:p>
        </p:txBody>
      </p:sp>
      <p:sp>
        <p:nvSpPr>
          <p:cNvPr id="6" name="Rectangle 1">
            <a:extLst>
              <a:ext uri="{FF2B5EF4-FFF2-40B4-BE49-F238E27FC236}">
                <a16:creationId xmlns:a16="http://schemas.microsoft.com/office/drawing/2014/main" id="{EF1E17E7-368A-B7D1-8C1E-2392A2717BA9}"/>
              </a:ext>
            </a:extLst>
          </p:cNvPr>
          <p:cNvSpPr>
            <a:spLocks noGrp="1" noChangeArrowheads="1"/>
          </p:cNvSpPr>
          <p:nvPr>
            <p:ph type="body" sz="quarter" idx="10"/>
          </p:nvPr>
        </p:nvSpPr>
        <p:spPr bwMode="auto">
          <a:xfrm>
            <a:off x="914400" y="1371600"/>
            <a:ext cx="8563050"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indent="0" defTabSz="914400" eaLnBrk="0" fontAlgn="base" hangingPunct="0">
              <a:lnSpc>
                <a:spcPct val="100000"/>
              </a:lnSpc>
              <a:spcBef>
                <a:spcPct val="0"/>
              </a:spcBef>
              <a:spcAft>
                <a:spcPts val="1200"/>
              </a:spcAft>
              <a:buNone/>
            </a:pPr>
            <a:r>
              <a:rPr lang="en-US" altLang="en-US" sz="2800" b="1">
                <a:latin typeface="Calibri" panose="020F0502020204030204" pitchFamily="34" charset="0"/>
                <a:cs typeface="Calibri" panose="020F0502020204030204" pitchFamily="34" charset="0"/>
              </a:rPr>
              <a:t>42 U.S.C. § 11134(a)</a:t>
            </a:r>
            <a:r>
              <a:rPr lang="en-US" altLang="en-US" sz="2800">
                <a:latin typeface="Calibri" panose="020F0502020204030204" pitchFamily="34" charset="0"/>
                <a:cs typeface="Calibri" panose="020F0502020204030204" pitchFamily="34" charset="0"/>
              </a:rPr>
              <a:t>:</a:t>
            </a:r>
          </a:p>
          <a:p>
            <a:pPr marL="0" indent="0" defTabSz="914400" eaLnBrk="0" fontAlgn="base" hangingPunct="0">
              <a:lnSpc>
                <a:spcPct val="100000"/>
              </a:lnSpc>
              <a:spcBef>
                <a:spcPct val="0"/>
              </a:spcBef>
              <a:spcAft>
                <a:spcPts val="1200"/>
              </a:spcAft>
              <a:buNone/>
            </a:pPr>
            <a:r>
              <a:rPr lang="en-US" altLang="en-US" sz="2800">
                <a:latin typeface="Calibri" panose="020F0502020204030204" pitchFamily="34" charset="0"/>
                <a:cs typeface="Calibri" panose="020F0502020204030204" pitchFamily="34" charset="0"/>
              </a:rPr>
              <a:t>Requires any entity that makes a payment for the benefit </a:t>
            </a:r>
          </a:p>
          <a:p>
            <a:pPr marL="0" indent="0" defTabSz="914400" eaLnBrk="0" fontAlgn="base" hangingPunct="0">
              <a:lnSpc>
                <a:spcPct val="100000"/>
              </a:lnSpc>
              <a:spcBef>
                <a:spcPct val="0"/>
              </a:spcBef>
              <a:spcAft>
                <a:spcPts val="1200"/>
              </a:spcAft>
              <a:buNone/>
            </a:pPr>
            <a:r>
              <a:rPr lang="en-US" altLang="en-US" sz="2800">
                <a:latin typeface="Calibri" panose="020F0502020204030204" pitchFamily="34" charset="0"/>
                <a:cs typeface="Calibri" panose="020F0502020204030204" pitchFamily="34" charset="0"/>
              </a:rPr>
              <a:t>of a physician in settlement (or judgment) of a medical </a:t>
            </a:r>
          </a:p>
          <a:p>
            <a:pPr marL="0" indent="0" defTabSz="914400" eaLnBrk="0" fontAlgn="base" hangingPunct="0">
              <a:lnSpc>
                <a:spcPct val="100000"/>
              </a:lnSpc>
              <a:spcBef>
                <a:spcPct val="0"/>
              </a:spcBef>
              <a:spcAft>
                <a:spcPts val="1200"/>
              </a:spcAft>
              <a:buNone/>
            </a:pPr>
            <a:r>
              <a:rPr lang="en-US" altLang="en-US" sz="2800">
                <a:latin typeface="Calibri" panose="020F0502020204030204" pitchFamily="34" charset="0"/>
                <a:cs typeface="Calibri" panose="020F0502020204030204" pitchFamily="34" charset="0"/>
              </a:rPr>
              <a:t>malpractice claim to report that payment.</a:t>
            </a:r>
          </a:p>
        </p:txBody>
      </p:sp>
      <p:sp>
        <p:nvSpPr>
          <p:cNvPr id="5" name="Slide Number Placeholder 4">
            <a:extLst>
              <a:ext uri="{FF2B5EF4-FFF2-40B4-BE49-F238E27FC236}">
                <a16:creationId xmlns:a16="http://schemas.microsoft.com/office/drawing/2014/main" id="{832528D9-ED57-29E0-640E-5FE4A0DE6F25}"/>
              </a:ext>
            </a:extLst>
          </p:cNvPr>
          <p:cNvSpPr>
            <a:spLocks noGrp="1"/>
          </p:cNvSpPr>
          <p:nvPr>
            <p:ph type="sldNum" sz="quarter" idx="14"/>
          </p:nvPr>
        </p:nvSpPr>
        <p:spPr/>
        <p:txBody>
          <a:bodyPr/>
          <a:lstStyle/>
          <a:p>
            <a:fld id="{96A5B6C2-32A8-43E1-A40E-3A2DA6C246F0}" type="slidenum">
              <a:rPr lang="en-US" smtClean="0"/>
              <a:t>40</a:t>
            </a:fld>
            <a:endParaRPr lang="en-US"/>
          </a:p>
        </p:txBody>
      </p:sp>
      <p:sp>
        <p:nvSpPr>
          <p:cNvPr id="4" name="Footer Placeholder 3">
            <a:extLst>
              <a:ext uri="{FF2B5EF4-FFF2-40B4-BE49-F238E27FC236}">
                <a16:creationId xmlns:a16="http://schemas.microsoft.com/office/drawing/2014/main" id="{F38C891B-8EA2-DD04-F0B9-FF0B2ECF352D}"/>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170329221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C568-C91F-CC2F-C23D-F630DF77E822}"/>
              </a:ext>
            </a:extLst>
          </p:cNvPr>
          <p:cNvSpPr>
            <a:spLocks noGrp="1"/>
          </p:cNvSpPr>
          <p:nvPr>
            <p:ph type="title"/>
          </p:nvPr>
        </p:nvSpPr>
        <p:spPr>
          <a:xfrm>
            <a:off x="457200" y="222103"/>
            <a:ext cx="10515600" cy="844697"/>
          </a:xfrm>
        </p:spPr>
        <p:txBody>
          <a:bodyPr>
            <a:noAutofit/>
          </a:bodyPr>
          <a:lstStyle/>
          <a:p>
            <a:r>
              <a:rPr lang="en-US" sz="3600" b="1">
                <a:latin typeface="Calibri" panose="020F0502020204030204" pitchFamily="34" charset="0"/>
                <a:cs typeface="Calibri" panose="020F0502020204030204" pitchFamily="34" charset="0"/>
              </a:rPr>
              <a:t/>
            </a:r>
            <a:br>
              <a:rPr lang="en-US" sz="3600" b="1">
                <a:latin typeface="Calibri" panose="020F0502020204030204" pitchFamily="34" charset="0"/>
                <a:cs typeface="Calibri" panose="020F0502020204030204" pitchFamily="34" charset="0"/>
              </a:rPr>
            </a:br>
            <a:r>
              <a:rPr lang="en-US" sz="3600" b="1">
                <a:latin typeface="Calibri" panose="020F0502020204030204" pitchFamily="34" charset="0"/>
                <a:cs typeface="Calibri" panose="020F0502020204030204" pitchFamily="34" charset="0"/>
              </a:rPr>
              <a:t>Hospitals MUST query NPDB based on:</a:t>
            </a:r>
            <a:br>
              <a:rPr lang="en-US" sz="3600" b="1">
                <a:latin typeface="Calibri" panose="020F0502020204030204" pitchFamily="34" charset="0"/>
                <a:cs typeface="Calibri" panose="020F0502020204030204" pitchFamily="34" charset="0"/>
              </a:rPr>
            </a:br>
            <a:endParaRPr lang="en-US" sz="3600" b="1">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314910C-2311-2588-61DE-9F317C146B17}"/>
              </a:ext>
            </a:extLst>
          </p:cNvPr>
          <p:cNvSpPr>
            <a:spLocks noGrp="1"/>
          </p:cNvSpPr>
          <p:nvPr>
            <p:ph type="body" sz="quarter" idx="10"/>
          </p:nvPr>
        </p:nvSpPr>
        <p:spPr>
          <a:xfrm>
            <a:off x="457200" y="1066800"/>
            <a:ext cx="11353800" cy="4096885"/>
          </a:xfrm>
        </p:spPr>
        <p:txBody>
          <a:bodyPr>
            <a:noAutofit/>
          </a:bodyPr>
          <a:lstStyle/>
          <a:p>
            <a:r>
              <a:rPr lang="en-US" sz="2800" b="1">
                <a:latin typeface="Calibri" panose="020F0502020204030204" pitchFamily="34" charset="0"/>
                <a:cs typeface="Calibri" panose="020F0502020204030204" pitchFamily="34" charset="0"/>
              </a:rPr>
              <a:t>Statute:</a:t>
            </a:r>
            <a:r>
              <a:rPr lang="en-US" sz="2800">
                <a:latin typeface="Calibri" panose="020F0502020204030204" pitchFamily="34" charset="0"/>
                <a:cs typeface="Calibri" panose="020F0502020204030204" pitchFamily="34" charset="0"/>
              </a:rPr>
              <a:t> 42 U.S.C. § 11135 </a:t>
            </a:r>
          </a:p>
          <a:p>
            <a:r>
              <a:rPr lang="en-US" sz="2800" b="1">
                <a:latin typeface="Calibri" panose="020F0502020204030204" pitchFamily="34" charset="0"/>
                <a:cs typeface="Calibri" panose="020F0502020204030204" pitchFamily="34" charset="0"/>
              </a:rPr>
              <a:t>Regulation:</a:t>
            </a:r>
            <a:r>
              <a:rPr lang="en-US" sz="2800">
                <a:latin typeface="Calibri" panose="020F0502020204030204" pitchFamily="34" charset="0"/>
                <a:cs typeface="Calibri" panose="020F0502020204030204" pitchFamily="34" charset="0"/>
              </a:rPr>
              <a:t> 45 C.F.R. § 60.12 </a:t>
            </a:r>
          </a:p>
          <a:p>
            <a:r>
              <a:rPr lang="en-US" sz="2800" b="1">
                <a:latin typeface="Calibri" panose="020F0502020204030204" pitchFamily="34" charset="0"/>
                <a:cs typeface="Calibri" panose="020F0502020204030204" pitchFamily="34" charset="0"/>
              </a:rPr>
              <a:t>Accreditation:</a:t>
            </a:r>
            <a:r>
              <a:rPr lang="en-US" sz="2800">
                <a:latin typeface="Calibri" panose="020F0502020204030204" pitchFamily="34" charset="0"/>
                <a:cs typeface="Calibri" panose="020F0502020204030204" pitchFamily="34" charset="0"/>
              </a:rPr>
              <a:t> Joint Commission MS 06.01.03 and 06.01.05 EP 7</a:t>
            </a:r>
          </a:p>
          <a:p>
            <a:r>
              <a:rPr lang="en-US" sz="2800" b="1">
                <a:latin typeface="Calibri" panose="020F0502020204030204" pitchFamily="34" charset="0"/>
                <a:cs typeface="Calibri" panose="020F0502020204030204" pitchFamily="34" charset="0"/>
              </a:rPr>
              <a:t>CMS Expectation:</a:t>
            </a:r>
            <a:r>
              <a:rPr lang="en-US" sz="2800">
                <a:latin typeface="Calibri" panose="020F0502020204030204" pitchFamily="34" charset="0"/>
                <a:cs typeface="Calibri" panose="020F0502020204030204" pitchFamily="34" charset="0"/>
              </a:rPr>
              <a:t> Credentialing competency requirements (Note: CMS does not explicitly mandate NPDB querying  but the NPDB is consider a standard mechanism for CoP requirements)</a:t>
            </a:r>
          </a:p>
          <a:p>
            <a:r>
              <a:rPr lang="en-US" sz="2800" b="1">
                <a:latin typeface="Calibri" panose="020F0502020204030204" pitchFamily="34" charset="0"/>
                <a:cs typeface="Calibri" panose="020F0502020204030204" pitchFamily="34" charset="0"/>
              </a:rPr>
              <a:t>NJ Law/Practice</a:t>
            </a:r>
            <a:r>
              <a:rPr lang="en-US" sz="2800">
                <a:latin typeface="Calibri" panose="020F0502020204030204" pitchFamily="34" charset="0"/>
                <a:cs typeface="Calibri" panose="020F0502020204030204" pitchFamily="34" charset="0"/>
              </a:rPr>
              <a:t>:  NJ does not explicitly mandate NPDB querying but the NPDB is considered a standard mechanism for ensuring clinical competence per NJAC 8:43G-7.1)</a:t>
            </a:r>
          </a:p>
          <a:p>
            <a:r>
              <a:rPr lang="en-US" sz="2800" b="1">
                <a:latin typeface="Calibri" panose="020F0502020204030204" pitchFamily="34" charset="0"/>
                <a:cs typeface="Calibri" panose="020F0502020204030204" pitchFamily="34" charset="0"/>
              </a:rPr>
              <a:t>When to query:</a:t>
            </a:r>
            <a:endParaRPr lang="en-US" sz="2800">
              <a:latin typeface="Calibri" panose="020F0502020204030204" pitchFamily="34" charset="0"/>
              <a:cs typeface="Calibri" panose="020F0502020204030204" pitchFamily="34" charset="0"/>
            </a:endParaRPr>
          </a:p>
          <a:p>
            <a:pPr lvl="1"/>
            <a:r>
              <a:rPr lang="en-US" sz="2000">
                <a:latin typeface="Calibri" panose="020F0502020204030204" pitchFamily="34" charset="0"/>
                <a:cs typeface="Calibri" panose="020F0502020204030204" pitchFamily="34" charset="0"/>
              </a:rPr>
              <a:t>Initial appointment </a:t>
            </a:r>
          </a:p>
          <a:p>
            <a:pPr lvl="1"/>
            <a:r>
              <a:rPr lang="en-US" sz="2000">
                <a:latin typeface="Calibri" panose="020F0502020204030204" pitchFamily="34" charset="0"/>
                <a:cs typeface="Calibri" panose="020F0502020204030204" pitchFamily="34" charset="0"/>
              </a:rPr>
              <a:t>Reappointment (every 3 years) </a:t>
            </a:r>
          </a:p>
          <a:p>
            <a:endParaRPr lang="en-US" sz="280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239858A3-EDDD-A8C8-BC55-D9DA7E0C9AE9}"/>
              </a:ext>
            </a:extLst>
          </p:cNvPr>
          <p:cNvSpPr>
            <a:spLocks noGrp="1"/>
          </p:cNvSpPr>
          <p:nvPr>
            <p:ph type="sldNum" sz="quarter" idx="14"/>
          </p:nvPr>
        </p:nvSpPr>
        <p:spPr/>
        <p:txBody>
          <a:bodyPr/>
          <a:lstStyle/>
          <a:p>
            <a:fld id="{96A5B6C2-32A8-43E1-A40E-3A2DA6C246F0}" type="slidenum">
              <a:rPr lang="en-US" smtClean="0"/>
              <a:t>41</a:t>
            </a:fld>
            <a:endParaRPr lang="en-US"/>
          </a:p>
        </p:txBody>
      </p:sp>
      <p:sp>
        <p:nvSpPr>
          <p:cNvPr id="4" name="Footer Placeholder 3">
            <a:extLst>
              <a:ext uri="{FF2B5EF4-FFF2-40B4-BE49-F238E27FC236}">
                <a16:creationId xmlns:a16="http://schemas.microsoft.com/office/drawing/2014/main" id="{5DFEB1A9-FF7B-94A6-D849-E5A40FBF5135}"/>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152688076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E8FA-5A34-EFD7-5829-3D2A801CE0E8}"/>
              </a:ext>
            </a:extLst>
          </p:cNvPr>
          <p:cNvSpPr>
            <a:spLocks noGrp="1"/>
          </p:cNvSpPr>
          <p:nvPr>
            <p:ph type="title"/>
          </p:nvPr>
        </p:nvSpPr>
        <p:spPr/>
        <p:txBody>
          <a:bodyPr>
            <a:normAutofit/>
          </a:bodyPr>
          <a:lstStyle/>
          <a:p>
            <a:r>
              <a:rPr lang="en-US" sz="3600" b="1">
                <a:latin typeface="Calibri" panose="020F0502020204030204" pitchFamily="34" charset="0"/>
                <a:cs typeface="Calibri" panose="020F0502020204030204" pitchFamily="34" charset="0"/>
              </a:rPr>
              <a:t>When is physician impairment reportable?</a:t>
            </a:r>
          </a:p>
        </p:txBody>
      </p:sp>
      <p:sp>
        <p:nvSpPr>
          <p:cNvPr id="3" name="Content Placeholder 2">
            <a:extLst>
              <a:ext uri="{FF2B5EF4-FFF2-40B4-BE49-F238E27FC236}">
                <a16:creationId xmlns:a16="http://schemas.microsoft.com/office/drawing/2014/main" id="{BC72E6DD-4AB3-AF87-0FC6-641DE661A289}"/>
              </a:ext>
            </a:extLst>
          </p:cNvPr>
          <p:cNvSpPr>
            <a:spLocks noGrp="1"/>
          </p:cNvSpPr>
          <p:nvPr>
            <p:ph type="body" sz="quarter" idx="10"/>
          </p:nvPr>
        </p:nvSpPr>
        <p:spPr/>
        <p:txBody>
          <a:bodyPr>
            <a:normAutofit/>
          </a:bodyPr>
          <a:lstStyle/>
          <a:p>
            <a:pPr>
              <a:spcAft>
                <a:spcPts val="1200"/>
              </a:spcAft>
            </a:pPr>
            <a:r>
              <a:rPr lang="en-US" sz="2800">
                <a:latin typeface="Calibri" panose="020F0502020204030204" pitchFamily="34" charset="0"/>
                <a:cs typeface="Calibri" panose="020F0502020204030204" pitchFamily="34" charset="0"/>
              </a:rPr>
              <a:t>Is impairment itself reportable? </a:t>
            </a:r>
          </a:p>
          <a:p>
            <a:pPr>
              <a:spcAft>
                <a:spcPts val="1200"/>
              </a:spcAft>
            </a:pPr>
            <a:r>
              <a:rPr lang="en-US" sz="2800">
                <a:latin typeface="Calibri" panose="020F0502020204030204" pitchFamily="34" charset="0"/>
                <a:cs typeface="Calibri" panose="020F0502020204030204" pitchFamily="34" charset="0"/>
              </a:rPr>
              <a:t>Does participation in NJ PAP trigger reporting? </a:t>
            </a:r>
          </a:p>
          <a:p>
            <a:pPr>
              <a:spcAft>
                <a:spcPts val="1200"/>
              </a:spcAft>
            </a:pPr>
            <a:r>
              <a:rPr lang="en-US" sz="2800">
                <a:latin typeface="Calibri" panose="020F0502020204030204" pitchFamily="34" charset="0"/>
                <a:cs typeface="Calibri" panose="020F0502020204030204" pitchFamily="34" charset="0"/>
              </a:rPr>
              <a:t>What if misconduct occurs? </a:t>
            </a:r>
          </a:p>
          <a:p>
            <a:pPr>
              <a:spcAft>
                <a:spcPts val="1200"/>
              </a:spcAft>
            </a:pPr>
            <a:r>
              <a:rPr lang="en-US" sz="2800" b="1">
                <a:latin typeface="Calibri" panose="020F0502020204030204" pitchFamily="34" charset="0"/>
                <a:cs typeface="Calibri" panose="020F0502020204030204" pitchFamily="34" charset="0"/>
              </a:rPr>
              <a:t>Core Principle:</a:t>
            </a:r>
            <a:r>
              <a:rPr lang="en-US" sz="2800">
                <a:latin typeface="Calibri" panose="020F0502020204030204" pitchFamily="34" charset="0"/>
                <a:cs typeface="Calibri" panose="020F0502020204030204" pitchFamily="34" charset="0"/>
              </a:rPr>
              <a:t/>
            </a:r>
            <a:br>
              <a:rPr lang="en-US" sz="2800">
                <a:latin typeface="Calibri" panose="020F0502020204030204" pitchFamily="34" charset="0"/>
                <a:cs typeface="Calibri" panose="020F0502020204030204" pitchFamily="34" charset="0"/>
              </a:rPr>
            </a:br>
            <a:r>
              <a:rPr lang="en-US" sz="2800">
                <a:latin typeface="Calibri" panose="020F0502020204030204" pitchFamily="34" charset="0"/>
                <a:cs typeface="Calibri" panose="020F0502020204030204" pitchFamily="34" charset="0"/>
              </a:rPr>
              <a:t>👉 Reporting is triggered by </a:t>
            </a:r>
            <a:r>
              <a:rPr lang="en-US" sz="2800" b="1">
                <a:latin typeface="Calibri" panose="020F0502020204030204" pitchFamily="34" charset="0"/>
                <a:cs typeface="Calibri" panose="020F0502020204030204" pitchFamily="34" charset="0"/>
              </a:rPr>
              <a:t>actions taken</a:t>
            </a:r>
            <a:r>
              <a:rPr lang="en-US" sz="2800">
                <a:latin typeface="Calibri" panose="020F0502020204030204" pitchFamily="34" charset="0"/>
                <a:cs typeface="Calibri" panose="020F0502020204030204" pitchFamily="34" charset="0"/>
              </a:rPr>
              <a:t>, not impairment alone</a:t>
            </a:r>
          </a:p>
          <a:p>
            <a:pPr>
              <a:spcAft>
                <a:spcPts val="1200"/>
              </a:spcAft>
            </a:pPr>
            <a:endParaRPr lang="en-US" sz="280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02876844-4EF6-A2D4-2E6B-4ADDD71551FE}"/>
              </a:ext>
            </a:extLst>
          </p:cNvPr>
          <p:cNvSpPr>
            <a:spLocks noGrp="1"/>
          </p:cNvSpPr>
          <p:nvPr>
            <p:ph type="sldNum" sz="quarter" idx="14"/>
          </p:nvPr>
        </p:nvSpPr>
        <p:spPr/>
        <p:txBody>
          <a:bodyPr/>
          <a:lstStyle/>
          <a:p>
            <a:fld id="{96A5B6C2-32A8-43E1-A40E-3A2DA6C246F0}" type="slidenum">
              <a:rPr lang="en-US" smtClean="0"/>
              <a:t>42</a:t>
            </a:fld>
            <a:endParaRPr lang="en-US"/>
          </a:p>
        </p:txBody>
      </p:sp>
      <p:sp>
        <p:nvSpPr>
          <p:cNvPr id="4" name="Footer Placeholder 3">
            <a:extLst>
              <a:ext uri="{FF2B5EF4-FFF2-40B4-BE49-F238E27FC236}">
                <a16:creationId xmlns:a16="http://schemas.microsoft.com/office/drawing/2014/main" id="{5DA27DF4-54BD-9162-B8AC-88E234D97BAC}"/>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233063900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890A-3D3B-8499-1A05-AB64EDC6682C}"/>
              </a:ext>
            </a:extLst>
          </p:cNvPr>
          <p:cNvSpPr>
            <a:spLocks noGrp="1"/>
          </p:cNvSpPr>
          <p:nvPr>
            <p:ph type="title"/>
          </p:nvPr>
        </p:nvSpPr>
        <p:spPr/>
        <p:txBody>
          <a:bodyPr>
            <a:noAutofit/>
          </a:bodyPr>
          <a:lstStyle/>
          <a:p>
            <a:r>
              <a:rPr lang="en-US" sz="3600">
                <a:latin typeface="Calibri" panose="020F0502020204030204" pitchFamily="34" charset="0"/>
                <a:cs typeface="Calibri" panose="020F0502020204030204" pitchFamily="34" charset="0"/>
              </a:rPr>
              <a:t>New Jersey Physician Assistance Program (NJ PAP)</a:t>
            </a:r>
            <a:br>
              <a:rPr lang="en-US" sz="3600">
                <a:latin typeface="Calibri" panose="020F0502020204030204" pitchFamily="34" charset="0"/>
                <a:cs typeface="Calibri" panose="020F0502020204030204" pitchFamily="34" charset="0"/>
              </a:rPr>
            </a:br>
            <a:endParaRPr lang="en-US" sz="360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353882C-F84F-7C41-C49D-8A605D1B25C5}"/>
              </a:ext>
            </a:extLst>
          </p:cNvPr>
          <p:cNvSpPr>
            <a:spLocks noGrp="1"/>
          </p:cNvSpPr>
          <p:nvPr>
            <p:ph type="body" sz="quarter" idx="10"/>
          </p:nvPr>
        </p:nvSpPr>
        <p:spPr/>
        <p:txBody>
          <a:bodyPr/>
          <a:lstStyle/>
          <a:p>
            <a:pPr>
              <a:spcAft>
                <a:spcPts val="1200"/>
              </a:spcAft>
            </a:pPr>
            <a:r>
              <a:rPr lang="en-US" sz="2800">
                <a:latin typeface="Calibri" panose="020F0502020204030204" pitchFamily="34" charset="0"/>
                <a:cs typeface="Calibri" panose="020F0502020204030204" pitchFamily="34" charset="0"/>
              </a:rPr>
              <a:t>Confidential rehabilitation program </a:t>
            </a:r>
          </a:p>
          <a:p>
            <a:pPr>
              <a:spcAft>
                <a:spcPts val="1200"/>
              </a:spcAft>
            </a:pPr>
            <a:r>
              <a:rPr lang="en-US" sz="2800">
                <a:latin typeface="Calibri" panose="020F0502020204030204" pitchFamily="34" charset="0"/>
                <a:cs typeface="Calibri" panose="020F0502020204030204" pitchFamily="34" charset="0"/>
              </a:rPr>
              <a:t>Encourages treatment and recovery </a:t>
            </a:r>
          </a:p>
          <a:p>
            <a:pPr>
              <a:spcAft>
                <a:spcPts val="1200"/>
              </a:spcAft>
            </a:pPr>
            <a:r>
              <a:rPr lang="en-US" sz="2800" b="1">
                <a:latin typeface="Calibri" panose="020F0502020204030204" pitchFamily="34" charset="0"/>
                <a:cs typeface="Calibri" panose="020F0502020204030204" pitchFamily="34" charset="0"/>
              </a:rPr>
              <a:t>Reporting Rule:</a:t>
            </a:r>
            <a:endParaRPr lang="en-US" sz="2800">
              <a:latin typeface="Calibri" panose="020F0502020204030204" pitchFamily="34" charset="0"/>
              <a:cs typeface="Calibri" panose="020F0502020204030204" pitchFamily="34" charset="0"/>
            </a:endParaRPr>
          </a:p>
          <a:p>
            <a:pPr>
              <a:spcAft>
                <a:spcPts val="1200"/>
              </a:spcAft>
            </a:pPr>
            <a:r>
              <a:rPr lang="en-US" sz="2800">
                <a:latin typeface="Calibri" panose="020F0502020204030204" pitchFamily="34" charset="0"/>
                <a:cs typeface="Calibri" panose="020F0502020204030204" pitchFamily="34" charset="0"/>
              </a:rPr>
              <a:t>Participation alone → ❌ </a:t>
            </a:r>
            <a:r>
              <a:rPr lang="en-US" sz="2800" b="1">
                <a:latin typeface="Calibri" panose="020F0502020204030204" pitchFamily="34" charset="0"/>
                <a:cs typeface="Calibri" panose="020F0502020204030204" pitchFamily="34" charset="0"/>
              </a:rPr>
              <a:t>NOT reportable</a:t>
            </a:r>
            <a:r>
              <a:rPr lang="en-US" sz="2800">
                <a:latin typeface="Calibri" panose="020F0502020204030204" pitchFamily="34" charset="0"/>
                <a:cs typeface="Calibri" panose="020F0502020204030204" pitchFamily="34" charset="0"/>
              </a:rPr>
              <a:t> </a:t>
            </a:r>
          </a:p>
          <a:p>
            <a:pPr>
              <a:spcAft>
                <a:spcPts val="1200"/>
              </a:spcAft>
            </a:pPr>
            <a:r>
              <a:rPr lang="en-US" sz="2800">
                <a:latin typeface="Calibri" panose="020F0502020204030204" pitchFamily="34" charset="0"/>
                <a:cs typeface="Calibri" panose="020F0502020204030204" pitchFamily="34" charset="0"/>
              </a:rPr>
              <a:t>Treatment itself is not reportable</a:t>
            </a:r>
          </a:p>
          <a:p>
            <a:pPr>
              <a:spcAft>
                <a:spcPts val="1200"/>
              </a:spcAft>
            </a:pPr>
            <a:endParaRPr lang="en-US">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84CD9700-FA15-380C-067C-FB4360053F17}"/>
              </a:ext>
            </a:extLst>
          </p:cNvPr>
          <p:cNvSpPr>
            <a:spLocks noGrp="1"/>
          </p:cNvSpPr>
          <p:nvPr>
            <p:ph type="sldNum" sz="quarter" idx="14"/>
          </p:nvPr>
        </p:nvSpPr>
        <p:spPr/>
        <p:txBody>
          <a:bodyPr/>
          <a:lstStyle/>
          <a:p>
            <a:fld id="{96A5B6C2-32A8-43E1-A40E-3A2DA6C246F0}" type="slidenum">
              <a:rPr lang="en-US" smtClean="0"/>
              <a:t>43</a:t>
            </a:fld>
            <a:endParaRPr lang="en-US"/>
          </a:p>
        </p:txBody>
      </p:sp>
      <p:sp>
        <p:nvSpPr>
          <p:cNvPr id="4" name="Footer Placeholder 3">
            <a:extLst>
              <a:ext uri="{FF2B5EF4-FFF2-40B4-BE49-F238E27FC236}">
                <a16:creationId xmlns:a16="http://schemas.microsoft.com/office/drawing/2014/main" id="{08FDC9C7-C671-FFF7-4D7B-37D0E81FED9F}"/>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57761094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F497-757C-6776-3DC0-10278E0D4E68}"/>
              </a:ext>
            </a:extLst>
          </p:cNvPr>
          <p:cNvSpPr>
            <a:spLocks noGrp="1"/>
          </p:cNvSpPr>
          <p:nvPr>
            <p:ph type="title"/>
          </p:nvPr>
        </p:nvSpPr>
        <p:spPr>
          <a:xfrm>
            <a:off x="792178" y="27915"/>
            <a:ext cx="10515600" cy="844697"/>
          </a:xfrm>
        </p:spPr>
        <p:txBody>
          <a:bodyPr>
            <a:normAutofit/>
          </a:bodyPr>
          <a:lstStyle/>
          <a:p>
            <a:r>
              <a:rPr lang="en-US" sz="3600" b="1">
                <a:latin typeface="Calibri" panose="020F0502020204030204" pitchFamily="34" charset="0"/>
                <a:cs typeface="Calibri" panose="020F0502020204030204" pitchFamily="34" charset="0"/>
              </a:rPr>
              <a:t>Impairment Without Action</a:t>
            </a:r>
          </a:p>
        </p:txBody>
      </p:sp>
      <p:sp>
        <p:nvSpPr>
          <p:cNvPr id="3" name="Content Placeholder 2">
            <a:extLst>
              <a:ext uri="{FF2B5EF4-FFF2-40B4-BE49-F238E27FC236}">
                <a16:creationId xmlns:a16="http://schemas.microsoft.com/office/drawing/2014/main" id="{989D6727-80B7-050A-0537-99BF5B9EC4E2}"/>
              </a:ext>
            </a:extLst>
          </p:cNvPr>
          <p:cNvSpPr>
            <a:spLocks noGrp="1"/>
          </p:cNvSpPr>
          <p:nvPr>
            <p:ph type="body" sz="quarter" idx="10"/>
          </p:nvPr>
        </p:nvSpPr>
        <p:spPr>
          <a:xfrm>
            <a:off x="838200" y="872612"/>
            <a:ext cx="10515599" cy="4096885"/>
          </a:xfrm>
        </p:spPr>
        <p:txBody>
          <a:bodyPr>
            <a:noAutofit/>
          </a:bodyPr>
          <a:lstStyle/>
          <a:p>
            <a:pPr marL="0" indent="0">
              <a:spcAft>
                <a:spcPts val="1200"/>
              </a:spcAft>
              <a:buNone/>
            </a:pPr>
            <a:r>
              <a:rPr lang="en-US" sz="2800" b="1">
                <a:latin typeface="Calibri" panose="020F0502020204030204" pitchFamily="34" charset="0"/>
                <a:cs typeface="Calibri" panose="020F0502020204030204" pitchFamily="34" charset="0"/>
              </a:rPr>
              <a:t>Scenario:</a:t>
            </a:r>
            <a:endParaRPr lang="en-US" sz="2800">
              <a:latin typeface="Calibri" panose="020F0502020204030204" pitchFamily="34" charset="0"/>
              <a:cs typeface="Calibri" panose="020F0502020204030204" pitchFamily="34" charset="0"/>
            </a:endParaRPr>
          </a:p>
          <a:p>
            <a:pPr>
              <a:spcAft>
                <a:spcPts val="1200"/>
              </a:spcAft>
            </a:pPr>
            <a:r>
              <a:rPr lang="en-US" sz="2800">
                <a:latin typeface="Calibri" panose="020F0502020204030204" pitchFamily="34" charset="0"/>
                <a:cs typeface="Calibri" panose="020F0502020204030204" pitchFamily="34" charset="0"/>
              </a:rPr>
              <a:t>Physician appears impaired </a:t>
            </a:r>
          </a:p>
          <a:p>
            <a:pPr>
              <a:spcAft>
                <a:spcPts val="1200"/>
              </a:spcAft>
            </a:pPr>
            <a:r>
              <a:rPr lang="en-US" sz="2800">
                <a:latin typeface="Calibri" panose="020F0502020204030204" pitchFamily="34" charset="0"/>
                <a:cs typeface="Calibri" panose="020F0502020204030204" pitchFamily="34" charset="0"/>
              </a:rPr>
              <a:t>No patient harm </a:t>
            </a:r>
          </a:p>
          <a:p>
            <a:pPr>
              <a:spcAft>
                <a:spcPts val="1200"/>
              </a:spcAft>
            </a:pPr>
            <a:r>
              <a:rPr lang="en-US" sz="2800">
                <a:latin typeface="Calibri" panose="020F0502020204030204" pitchFamily="34" charset="0"/>
                <a:cs typeface="Calibri" panose="020F0502020204030204" pitchFamily="34" charset="0"/>
              </a:rPr>
              <a:t>Referred to PAP </a:t>
            </a:r>
          </a:p>
          <a:p>
            <a:pPr>
              <a:spcAft>
                <a:spcPts val="1200"/>
              </a:spcAft>
            </a:pPr>
            <a:r>
              <a:rPr lang="en-US" sz="2800">
                <a:latin typeface="Calibri" panose="020F0502020204030204" pitchFamily="34" charset="0"/>
                <a:cs typeface="Calibri" panose="020F0502020204030204" pitchFamily="34" charset="0"/>
              </a:rPr>
              <a:t>No formal discipline </a:t>
            </a:r>
          </a:p>
          <a:p>
            <a:pPr marL="0" indent="0">
              <a:spcAft>
                <a:spcPts val="1200"/>
              </a:spcAft>
              <a:buNone/>
            </a:pPr>
            <a:r>
              <a:rPr lang="en-US" sz="2800" b="1">
                <a:latin typeface="Calibri" panose="020F0502020204030204" pitchFamily="34" charset="0"/>
                <a:cs typeface="Calibri" panose="020F0502020204030204" pitchFamily="34" charset="0"/>
              </a:rPr>
              <a:t>Result:</a:t>
            </a:r>
            <a:endParaRPr lang="en-US" sz="2800">
              <a:latin typeface="Calibri" panose="020F0502020204030204" pitchFamily="34" charset="0"/>
              <a:cs typeface="Calibri" panose="020F0502020204030204" pitchFamily="34" charset="0"/>
            </a:endParaRPr>
          </a:p>
          <a:p>
            <a:pPr>
              <a:spcAft>
                <a:spcPts val="1200"/>
              </a:spcAft>
            </a:pPr>
            <a:r>
              <a:rPr lang="en-US" sz="2800">
                <a:latin typeface="Calibri" panose="020F0502020204030204" pitchFamily="34" charset="0"/>
                <a:cs typeface="Calibri" panose="020F0502020204030204" pitchFamily="34" charset="0"/>
              </a:rPr>
              <a:t>NPDB → ❌ Not reportable </a:t>
            </a:r>
          </a:p>
          <a:p>
            <a:pPr>
              <a:spcAft>
                <a:spcPts val="1200"/>
              </a:spcAft>
            </a:pPr>
            <a:r>
              <a:rPr lang="en-US" sz="2800">
                <a:latin typeface="Calibri" panose="020F0502020204030204" pitchFamily="34" charset="0"/>
                <a:cs typeface="Calibri" panose="020F0502020204030204" pitchFamily="34" charset="0"/>
              </a:rPr>
              <a:t>NJ Clearinghouse → ❌ Not reportable </a:t>
            </a:r>
          </a:p>
          <a:p>
            <a:pPr>
              <a:spcAft>
                <a:spcPts val="1200"/>
              </a:spcAft>
            </a:pPr>
            <a:r>
              <a:rPr lang="en-US" sz="2800">
                <a:latin typeface="Calibri" panose="020F0502020204030204" pitchFamily="34" charset="0"/>
                <a:cs typeface="Calibri" panose="020F0502020204030204" pitchFamily="34" charset="0"/>
              </a:rPr>
              <a:t>👉 No “reportable event” occurred</a:t>
            </a:r>
          </a:p>
          <a:p>
            <a:pPr>
              <a:spcAft>
                <a:spcPts val="1200"/>
              </a:spcAft>
            </a:pPr>
            <a:endParaRPr lang="en-US" sz="280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D317876C-FAB3-3A83-EB4C-C408CD458DB4}"/>
              </a:ext>
            </a:extLst>
          </p:cNvPr>
          <p:cNvSpPr>
            <a:spLocks noGrp="1"/>
          </p:cNvSpPr>
          <p:nvPr>
            <p:ph type="sldNum" sz="quarter" idx="14"/>
          </p:nvPr>
        </p:nvSpPr>
        <p:spPr/>
        <p:txBody>
          <a:bodyPr/>
          <a:lstStyle/>
          <a:p>
            <a:fld id="{96A5B6C2-32A8-43E1-A40E-3A2DA6C246F0}" type="slidenum">
              <a:rPr lang="en-US" smtClean="0"/>
              <a:t>44</a:t>
            </a:fld>
            <a:endParaRPr lang="en-US"/>
          </a:p>
        </p:txBody>
      </p:sp>
      <p:sp>
        <p:nvSpPr>
          <p:cNvPr id="4" name="Footer Placeholder 3">
            <a:extLst>
              <a:ext uri="{FF2B5EF4-FFF2-40B4-BE49-F238E27FC236}">
                <a16:creationId xmlns:a16="http://schemas.microsoft.com/office/drawing/2014/main" id="{E72326DB-95AF-4922-3E2C-44CFC282A937}"/>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217526754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445" y="191925"/>
            <a:ext cx="10515600" cy="844697"/>
          </a:xfrm>
        </p:spPr>
        <p:txBody>
          <a:bodyPr>
            <a:normAutofit/>
          </a:bodyPr>
          <a:lstStyle/>
          <a:p>
            <a:r>
              <a:rPr sz="3600" b="1">
                <a:latin typeface="Calibri" panose="020F0502020204030204" pitchFamily="34" charset="0"/>
                <a:cs typeface="Calibri" panose="020F0502020204030204" pitchFamily="34" charset="0"/>
              </a:rPr>
              <a:t>Compliance Checklist</a:t>
            </a:r>
          </a:p>
        </p:txBody>
      </p:sp>
      <p:sp>
        <p:nvSpPr>
          <p:cNvPr id="3" name="Content Placeholder 2"/>
          <p:cNvSpPr>
            <a:spLocks noGrp="1"/>
          </p:cNvSpPr>
          <p:nvPr>
            <p:ph type="body" sz="quarter" idx="10"/>
          </p:nvPr>
        </p:nvSpPr>
        <p:spPr>
          <a:xfrm>
            <a:off x="837446" y="1066800"/>
            <a:ext cx="10515599" cy="4096885"/>
          </a:xfrm>
        </p:spPr>
        <p:txBody>
          <a:bodyPr>
            <a:noAutofit/>
          </a:bodyPr>
          <a:lstStyle/>
          <a:p>
            <a:pPr>
              <a:spcAft>
                <a:spcPts val="600"/>
              </a:spcAft>
            </a:pPr>
            <a:r>
              <a:rPr sz="2800">
                <a:latin typeface="Calibri" panose="020F0502020204030204" pitchFamily="34" charset="0"/>
                <a:cs typeface="Calibri" panose="020F0502020204030204" pitchFamily="34" charset="0"/>
              </a:rPr>
              <a:t>Was there a formal investigation initiated and documented?</a:t>
            </a:r>
          </a:p>
          <a:p>
            <a:pPr>
              <a:spcAft>
                <a:spcPts val="600"/>
              </a:spcAft>
            </a:pPr>
            <a:r>
              <a:rPr sz="2800">
                <a:latin typeface="Calibri" panose="020F0502020204030204" pitchFamily="34" charset="0"/>
                <a:cs typeface="Calibri" panose="020F0502020204030204" pitchFamily="34" charset="0"/>
              </a:rPr>
              <a:t>Is the action based on competence or professional conduct?</a:t>
            </a:r>
          </a:p>
          <a:p>
            <a:pPr>
              <a:spcAft>
                <a:spcPts val="600"/>
              </a:spcAft>
            </a:pPr>
            <a:r>
              <a:rPr sz="2800">
                <a:latin typeface="Calibri" panose="020F0502020204030204" pitchFamily="34" charset="0"/>
                <a:cs typeface="Calibri" panose="020F0502020204030204" pitchFamily="34" charset="0"/>
              </a:rPr>
              <a:t>What is the duration of the action (&gt;30 days for NPDB)?</a:t>
            </a:r>
          </a:p>
          <a:p>
            <a:pPr>
              <a:spcAft>
                <a:spcPts val="600"/>
              </a:spcAft>
            </a:pPr>
            <a:r>
              <a:rPr sz="2800">
                <a:latin typeface="Calibri" panose="020F0502020204030204" pitchFamily="34" charset="0"/>
                <a:cs typeface="Calibri" panose="020F0502020204030204" pitchFamily="34" charset="0"/>
              </a:rPr>
              <a:t>Does the action involve restriction, suspension, or revocation?</a:t>
            </a:r>
          </a:p>
          <a:p>
            <a:pPr>
              <a:spcAft>
                <a:spcPts val="600"/>
              </a:spcAft>
            </a:pPr>
            <a:r>
              <a:rPr sz="2800">
                <a:latin typeface="Calibri" panose="020F0502020204030204" pitchFamily="34" charset="0"/>
                <a:cs typeface="Calibri" panose="020F0502020204030204" pitchFamily="34" charset="0"/>
              </a:rPr>
              <a:t>Did the practitioner resign during or to avoid an investigation?</a:t>
            </a:r>
          </a:p>
          <a:p>
            <a:pPr>
              <a:spcAft>
                <a:spcPts val="600"/>
              </a:spcAft>
            </a:pPr>
            <a:r>
              <a:rPr sz="2800">
                <a:latin typeface="Calibri" panose="020F0502020204030204" pitchFamily="34" charset="0"/>
                <a:cs typeface="Calibri" panose="020F0502020204030204" pitchFamily="34" charset="0"/>
              </a:rPr>
              <a:t>Does NJ require reporting even if NPDB does not?</a:t>
            </a:r>
          </a:p>
          <a:p>
            <a:pPr>
              <a:spcAft>
                <a:spcPts val="600"/>
              </a:spcAft>
            </a:pPr>
            <a:r>
              <a:rPr sz="2800">
                <a:latin typeface="Calibri" panose="020F0502020204030204" pitchFamily="34" charset="0"/>
                <a:cs typeface="Calibri" panose="020F0502020204030204" pitchFamily="34" charset="0"/>
              </a:rPr>
              <a:t>Has reporting deadline (30 days) been calendared?</a:t>
            </a:r>
          </a:p>
          <a:p>
            <a:pPr>
              <a:spcAft>
                <a:spcPts val="600"/>
              </a:spcAft>
            </a:pPr>
            <a:r>
              <a:rPr sz="2800">
                <a:latin typeface="Calibri" panose="020F0502020204030204" pitchFamily="34" charset="0"/>
                <a:cs typeface="Calibri" panose="020F0502020204030204" pitchFamily="34" charset="0"/>
              </a:rPr>
              <a:t>Is documentation consistent across MEC, Board, and report?</a:t>
            </a:r>
          </a:p>
          <a:p>
            <a:pPr>
              <a:spcAft>
                <a:spcPts val="600"/>
              </a:spcAft>
            </a:pPr>
            <a:r>
              <a:rPr sz="2800">
                <a:latin typeface="Calibri" panose="020F0502020204030204" pitchFamily="34" charset="0"/>
                <a:cs typeface="Calibri" panose="020F0502020204030204" pitchFamily="34" charset="0"/>
              </a:rPr>
              <a:t>Has legal counsel reviewed close-call situations?</a:t>
            </a:r>
          </a:p>
          <a:p>
            <a:pPr>
              <a:spcAft>
                <a:spcPts val="600"/>
              </a:spcAft>
            </a:pPr>
            <a:r>
              <a:rPr sz="2800">
                <a:latin typeface="Calibri" panose="020F0502020204030204" pitchFamily="34" charset="0"/>
                <a:cs typeface="Calibri" panose="020F0502020204030204" pitchFamily="34" charset="0"/>
              </a:rPr>
              <a:t>Has the report been logged and retained for records?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96A5B6C2-32A8-43E1-A40E-3A2DA6C246F0}" type="slidenum">
              <a:rPr lang="en-US" smtClean="0"/>
              <a:t>46</a:t>
            </a:fld>
            <a:endParaRPr lang="en-US"/>
          </a:p>
        </p:txBody>
      </p:sp>
      <p:pic>
        <p:nvPicPr>
          <p:cNvPr id="409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1600200" y="685800"/>
            <a:ext cx="289560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4294967295"/>
          </p:nvPr>
        </p:nvSpPr>
        <p:spPr>
          <a:xfrm>
            <a:off x="0" y="6356350"/>
            <a:ext cx="4114800" cy="365125"/>
          </a:xfrm>
        </p:spPr>
        <p:txBody>
          <a:bodyPr/>
          <a:lstStyle/>
          <a:p>
            <a:r>
              <a:rPr lang="en-US"/>
              <a:t>(c) Jill Ojserkis, Esq., Cooper Levenson 2026</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5025" y="424885"/>
            <a:ext cx="2359182" cy="18977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638800" y="3084215"/>
            <a:ext cx="383642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66274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latin typeface="Calibri" panose="020F0502020204030204" pitchFamily="34" charset="0"/>
                <a:cs typeface="Calibri" panose="020F0502020204030204" pitchFamily="34" charset="0"/>
              </a:rPr>
              <a:t>Thank you</a:t>
            </a:r>
          </a:p>
        </p:txBody>
      </p:sp>
      <p:sp>
        <p:nvSpPr>
          <p:cNvPr id="3" name="Content Placeholder 2"/>
          <p:cNvSpPr>
            <a:spLocks noGrp="1"/>
          </p:cNvSpPr>
          <p:nvPr>
            <p:ph type="body" sz="quarter" idx="10"/>
          </p:nvPr>
        </p:nvSpPr>
        <p:spPr/>
        <p:txBody>
          <a:bodyPr>
            <a:normAutofit/>
          </a:bodyPr>
          <a:lstStyle/>
          <a:p>
            <a:pPr marL="0" indent="0">
              <a:spcAft>
                <a:spcPts val="1200"/>
              </a:spcAft>
              <a:buNone/>
            </a:pPr>
            <a:r>
              <a:rPr lang="en-US" sz="2800">
                <a:latin typeface="Calibri" panose="020F0502020204030204" pitchFamily="34" charset="0"/>
                <a:cs typeface="Calibri" panose="020F0502020204030204" pitchFamily="34" charset="0"/>
              </a:rPr>
              <a:t>The participants wish to thank our fabulous clients and their Medical Staff professionals for supplying the material that formed the basis of this presentation.</a:t>
            </a:r>
          </a:p>
        </p:txBody>
      </p:sp>
      <p:sp>
        <p:nvSpPr>
          <p:cNvPr id="5" name="Slide Number Placeholder 4"/>
          <p:cNvSpPr>
            <a:spLocks noGrp="1"/>
          </p:cNvSpPr>
          <p:nvPr>
            <p:ph type="sldNum" sz="quarter" idx="14"/>
          </p:nvPr>
        </p:nvSpPr>
        <p:spPr/>
        <p:txBody>
          <a:bodyPr/>
          <a:lstStyle/>
          <a:p>
            <a:fld id="{96A5B6C2-32A8-43E1-A40E-3A2DA6C246F0}" type="slidenum">
              <a:rPr lang="en-US" smtClean="0"/>
              <a:t>47</a:t>
            </a:fld>
            <a:endParaRPr lang="en-US"/>
          </a:p>
        </p:txBody>
      </p:sp>
      <p:sp>
        <p:nvSpPr>
          <p:cNvPr id="4" name="Footer Placeholder 3"/>
          <p:cNvSpPr>
            <a:spLocks noGrp="1"/>
          </p:cNvSpPr>
          <p:nvPr>
            <p:ph type="ftr" sz="quarter" idx="4294967295"/>
          </p:nvPr>
        </p:nvSpPr>
        <p:spPr>
          <a:xfrm>
            <a:off x="0" y="6356350"/>
            <a:ext cx="4114800" cy="365125"/>
          </a:xfrm>
        </p:spPr>
        <p:txBody>
          <a:bodyPr/>
          <a:lstStyle/>
          <a:p>
            <a:r>
              <a:rPr lang="en-US"/>
              <a:t>(c) Jill Ojserkis, Esq., Cooper Levenson 2026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86400" y="3200400"/>
            <a:ext cx="2113361"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79397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latin typeface="Calibri" panose="020F0502020204030204" pitchFamily="34" charset="0"/>
                <a:cs typeface="Calibri" panose="020F0502020204030204" pitchFamily="34" charset="0"/>
              </a:rPr>
              <a:t>PARTICIPANTS</a:t>
            </a:r>
          </a:p>
        </p:txBody>
      </p:sp>
      <p:sp>
        <p:nvSpPr>
          <p:cNvPr id="3" name="Content Placeholder 2"/>
          <p:cNvSpPr>
            <a:spLocks noGrp="1"/>
          </p:cNvSpPr>
          <p:nvPr>
            <p:ph type="body" sz="quarter" idx="10"/>
          </p:nvPr>
        </p:nvSpPr>
        <p:spPr>
          <a:xfrm>
            <a:off x="838201" y="1380557"/>
            <a:ext cx="10515599" cy="4096885"/>
          </a:xfrm>
        </p:spPr>
        <p:txBody>
          <a:bodyPr>
            <a:normAutofit fontScale="92500" lnSpcReduction="10000"/>
          </a:bodyPr>
          <a:lstStyle/>
          <a:p>
            <a:pPr marL="0" indent="0">
              <a:buNone/>
            </a:pPr>
            <a:r>
              <a:rPr lang="en-US" sz="2800" b="1">
                <a:latin typeface="Calibri" panose="020F0502020204030204" pitchFamily="34" charset="0"/>
                <a:cs typeface="Calibri" panose="020F0502020204030204" pitchFamily="34" charset="0"/>
              </a:rPr>
              <a:t>Jill Ojserkis, Esq.	</a:t>
            </a:r>
          </a:p>
          <a:p>
            <a:pPr marL="0" indent="0">
              <a:buNone/>
            </a:pPr>
            <a:r>
              <a:rPr lang="en-US" sz="2800" b="1">
                <a:latin typeface="Calibri" panose="020F0502020204030204" pitchFamily="34" charset="0"/>
                <a:cs typeface="Calibri" panose="020F0502020204030204" pitchFamily="34" charset="0"/>
              </a:rPr>
              <a:t>jojserkis@cooperlevenson.com </a:t>
            </a:r>
          </a:p>
          <a:p>
            <a:pPr marL="0" indent="0">
              <a:buNone/>
            </a:pPr>
            <a:r>
              <a:rPr lang="en-US" sz="2800" b="1">
                <a:latin typeface="Calibri" panose="020F0502020204030204" pitchFamily="34" charset="0"/>
                <a:cs typeface="Calibri" panose="020F0502020204030204" pitchFamily="34" charset="0"/>
              </a:rPr>
              <a:t>(609)572-7514</a:t>
            </a:r>
            <a:br>
              <a:rPr lang="en-US" sz="2800" b="1">
                <a:latin typeface="Calibri" panose="020F0502020204030204" pitchFamily="34" charset="0"/>
                <a:cs typeface="Calibri" panose="020F0502020204030204" pitchFamily="34" charset="0"/>
              </a:rPr>
            </a:br>
            <a:endParaRPr lang="en-US" sz="2800" b="1">
              <a:latin typeface="Calibri" panose="020F0502020204030204" pitchFamily="34" charset="0"/>
              <a:cs typeface="Calibri" panose="020F0502020204030204" pitchFamily="34" charset="0"/>
            </a:endParaRPr>
          </a:p>
          <a:p>
            <a:pPr marL="0" indent="0">
              <a:buNone/>
            </a:pPr>
            <a:r>
              <a:rPr lang="en-US" sz="2800" b="1">
                <a:latin typeface="Calibri" panose="020F0502020204030204" pitchFamily="34" charset="0"/>
                <a:cs typeface="Calibri" panose="020F0502020204030204" pitchFamily="34" charset="0"/>
              </a:rPr>
              <a:t>Brittany Bonetti, Esq. </a:t>
            </a:r>
          </a:p>
          <a:p>
            <a:pPr marL="0" indent="0">
              <a:buNone/>
            </a:pPr>
            <a:r>
              <a:rPr lang="en-US" sz="2800" b="1">
                <a:latin typeface="Calibri" panose="020F0502020204030204" pitchFamily="34" charset="0"/>
                <a:cs typeface="Calibri" panose="020F0502020204030204" pitchFamily="34" charset="0"/>
              </a:rPr>
              <a:t>bbonetti@cooperlevenson.com </a:t>
            </a:r>
          </a:p>
          <a:p>
            <a:pPr marL="0" indent="0">
              <a:buNone/>
            </a:pPr>
            <a:r>
              <a:rPr lang="en-US" sz="2800" b="1">
                <a:latin typeface="Calibri" panose="020F0502020204030204" pitchFamily="34" charset="0"/>
                <a:cs typeface="Calibri" panose="020F0502020204030204" pitchFamily="34" charset="0"/>
              </a:rPr>
              <a:t>(609)572-7380 </a:t>
            </a:r>
          </a:p>
          <a:p>
            <a:pPr marL="0" indent="0">
              <a:buNone/>
            </a:pPr>
            <a:endParaRPr lang="en-US" sz="2800" b="1">
              <a:latin typeface="Calibri" panose="020F0502020204030204" pitchFamily="34" charset="0"/>
              <a:cs typeface="Calibri" panose="020F0502020204030204" pitchFamily="34" charset="0"/>
            </a:endParaRPr>
          </a:p>
          <a:p>
            <a:pPr marL="0" indent="0">
              <a:spcAft>
                <a:spcPts val="1200"/>
              </a:spcAft>
              <a:buNone/>
            </a:pPr>
            <a:r>
              <a:rPr lang="en-US" sz="2800" b="1">
                <a:latin typeface="Calibri" panose="020F0502020204030204" pitchFamily="34" charset="0"/>
                <a:cs typeface="Calibri" panose="020F0502020204030204" pitchFamily="34" charset="0"/>
              </a:rPr>
              <a:t>Cooper Levenson Attorneys at Law</a:t>
            </a:r>
            <a:br>
              <a:rPr lang="en-US" sz="2800" b="1">
                <a:latin typeface="Calibri" panose="020F0502020204030204" pitchFamily="34" charset="0"/>
                <a:cs typeface="Calibri" panose="020F0502020204030204" pitchFamily="34" charset="0"/>
              </a:rPr>
            </a:br>
            <a:r>
              <a:rPr lang="en-US" sz="2800" b="1">
                <a:latin typeface="Calibri" panose="020F0502020204030204" pitchFamily="34" charset="0"/>
                <a:cs typeface="Calibri" panose="020F0502020204030204" pitchFamily="34" charset="0"/>
              </a:rPr>
              <a:t>1125 Atlantic Avenue</a:t>
            </a:r>
            <a:br>
              <a:rPr lang="en-US" sz="2800" b="1">
                <a:latin typeface="Calibri" panose="020F0502020204030204" pitchFamily="34" charset="0"/>
                <a:cs typeface="Calibri" panose="020F0502020204030204" pitchFamily="34" charset="0"/>
              </a:rPr>
            </a:br>
            <a:r>
              <a:rPr lang="en-US" sz="2800" b="1">
                <a:latin typeface="Calibri" panose="020F0502020204030204" pitchFamily="34" charset="0"/>
                <a:cs typeface="Calibri" panose="020F0502020204030204" pitchFamily="34" charset="0"/>
              </a:rPr>
              <a:t>Atlantic City, NJ  08401		</a:t>
            </a:r>
            <a:endParaRPr lang="en-US" sz="2800">
              <a:latin typeface="Calibri" panose="020F0502020204030204" pitchFamily="34" charset="0"/>
              <a:cs typeface="Calibri" panose="020F0502020204030204" pitchFamily="34" charset="0"/>
            </a:endParaRPr>
          </a:p>
          <a:p>
            <a:pPr marL="0" indent="0">
              <a:spcAft>
                <a:spcPts val="1200"/>
              </a:spcAft>
              <a:buNone/>
            </a:pPr>
            <a:endParaRPr lang="en-US" sz="28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4"/>
          </p:nvPr>
        </p:nvSpPr>
        <p:spPr/>
        <p:txBody>
          <a:bodyPr/>
          <a:lstStyle/>
          <a:p>
            <a:fld id="{96A5B6C2-32A8-43E1-A40E-3A2DA6C246F0}" type="slidenum">
              <a:rPr lang="en-US" smtClean="0"/>
              <a:t>48</a:t>
            </a:fld>
            <a:endParaRPr lang="en-US"/>
          </a:p>
        </p:txBody>
      </p:sp>
      <p:sp>
        <p:nvSpPr>
          <p:cNvPr id="5" name="Footer Placeholder 4"/>
          <p:cNvSpPr>
            <a:spLocks noGrp="1"/>
          </p:cNvSpPr>
          <p:nvPr>
            <p:ph type="ftr" sz="quarter" idx="4294967295"/>
          </p:nvPr>
        </p:nvSpPr>
        <p:spPr>
          <a:xfrm>
            <a:off x="0" y="6356350"/>
            <a:ext cx="4114800" cy="365125"/>
          </a:xfrm>
        </p:spPr>
        <p:txBody>
          <a:bodyPr/>
          <a:lstStyle/>
          <a:p>
            <a:pPr algn="l"/>
            <a:r>
              <a:rPr lang="en-US"/>
              <a:t>(c) Jill Ojserkis, Esq., Cooper Levenson 2026</a:t>
            </a:r>
          </a:p>
        </p:txBody>
      </p:sp>
    </p:spTree>
    <p:extLst>
      <p:ext uri="{BB962C8B-B14F-4D97-AF65-F5344CB8AC3E}">
        <p14:creationId xmlns:p14="http://schemas.microsoft.com/office/powerpoint/2010/main" val="319909992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600" b="1">
                <a:latin typeface="Calibri" panose="020F0502020204030204" pitchFamily="34" charset="0"/>
                <a:cs typeface="Calibri" panose="020F0502020204030204" pitchFamily="34" charset="0"/>
              </a:rPr>
              <a:t>NPDB: Other Reportable Events</a:t>
            </a:r>
          </a:p>
        </p:txBody>
      </p:sp>
      <p:sp>
        <p:nvSpPr>
          <p:cNvPr id="3" name="Content Placeholder 2"/>
          <p:cNvSpPr>
            <a:spLocks noGrp="1"/>
          </p:cNvSpPr>
          <p:nvPr>
            <p:ph type="body" sz="quarter" idx="10"/>
          </p:nvPr>
        </p:nvSpPr>
        <p:spPr/>
        <p:txBody>
          <a:bodyPr>
            <a:normAutofit/>
          </a:bodyPr>
          <a:lstStyle/>
          <a:p>
            <a:pPr>
              <a:spcAft>
                <a:spcPts val="1200"/>
              </a:spcAft>
            </a:pPr>
            <a:r>
              <a:rPr sz="2800">
                <a:latin typeface="Calibri" panose="020F0502020204030204" pitchFamily="34" charset="0"/>
                <a:cs typeface="Calibri" panose="020F0502020204030204" pitchFamily="34" charset="0"/>
              </a:rPr>
              <a:t>Voluntary surrender while under investigation</a:t>
            </a:r>
          </a:p>
          <a:p>
            <a:pPr>
              <a:spcAft>
                <a:spcPts val="1200"/>
              </a:spcAft>
            </a:pPr>
            <a:r>
              <a:rPr sz="2800">
                <a:latin typeface="Calibri" panose="020F0502020204030204" pitchFamily="34" charset="0"/>
                <a:cs typeface="Calibri" panose="020F0502020204030204" pitchFamily="34" charset="0"/>
              </a:rPr>
              <a:t>Summary suspensions &gt; 30 days</a:t>
            </a:r>
          </a:p>
          <a:p>
            <a:pPr>
              <a:spcAft>
                <a:spcPts val="1200"/>
              </a:spcAft>
            </a:pPr>
            <a:r>
              <a:rPr sz="2800">
                <a:latin typeface="Calibri" panose="020F0502020204030204" pitchFamily="34" charset="0"/>
                <a:cs typeface="Calibri" panose="020F0502020204030204" pitchFamily="34" charset="0"/>
              </a:rPr>
              <a:t>Professional society actions</a:t>
            </a:r>
          </a:p>
          <a:p>
            <a:pPr>
              <a:spcAft>
                <a:spcPts val="1200"/>
              </a:spcAft>
            </a:pPr>
            <a:r>
              <a:rPr sz="2800">
                <a:latin typeface="Calibri" panose="020F0502020204030204" pitchFamily="34" charset="0"/>
                <a:cs typeface="Calibri" panose="020F0502020204030204" pitchFamily="34" charset="0"/>
              </a:rPr>
              <a:t>Medical malpractice payments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600" b="1">
                <a:latin typeface="Calibri" panose="020F0502020204030204" pitchFamily="34" charset="0"/>
                <a:cs typeface="Calibri" panose="020F0502020204030204" pitchFamily="34" charset="0"/>
              </a:rPr>
              <a:t>Not Reportable to NPDB</a:t>
            </a:r>
          </a:p>
        </p:txBody>
      </p:sp>
      <p:sp>
        <p:nvSpPr>
          <p:cNvPr id="3" name="Content Placeholder 2"/>
          <p:cNvSpPr>
            <a:spLocks noGrp="1"/>
          </p:cNvSpPr>
          <p:nvPr>
            <p:ph type="body" sz="quarter" idx="10"/>
          </p:nvPr>
        </p:nvSpPr>
        <p:spPr/>
        <p:txBody>
          <a:bodyPr>
            <a:normAutofit/>
          </a:bodyPr>
          <a:lstStyle/>
          <a:p>
            <a:pPr>
              <a:spcAft>
                <a:spcPts val="1200"/>
              </a:spcAft>
            </a:pPr>
            <a:r>
              <a:rPr sz="2800">
                <a:latin typeface="Calibri" panose="020F0502020204030204" pitchFamily="34" charset="0"/>
                <a:cs typeface="Calibri" panose="020F0502020204030204" pitchFamily="34" charset="0"/>
              </a:rPr>
              <a:t>Actions ≤ 30 days</a:t>
            </a:r>
          </a:p>
          <a:p>
            <a:pPr>
              <a:spcAft>
                <a:spcPts val="1200"/>
              </a:spcAft>
            </a:pPr>
            <a:r>
              <a:rPr sz="2800">
                <a:latin typeface="Calibri" panose="020F0502020204030204" pitchFamily="34" charset="0"/>
                <a:cs typeface="Calibri" panose="020F0502020204030204" pitchFamily="34" charset="0"/>
              </a:rPr>
              <a:t>Administrative issues (records, CME)</a:t>
            </a:r>
          </a:p>
          <a:p>
            <a:pPr>
              <a:spcAft>
                <a:spcPts val="1200"/>
              </a:spcAft>
            </a:pPr>
            <a:r>
              <a:rPr sz="2800">
                <a:latin typeface="Calibri" panose="020F0502020204030204" pitchFamily="34" charset="0"/>
                <a:cs typeface="Calibri" panose="020F0502020204030204" pitchFamily="34" charset="0"/>
              </a:rPr>
              <a:t>Resignations not under investigation</a:t>
            </a:r>
          </a:p>
          <a:p>
            <a:pPr>
              <a:spcAft>
                <a:spcPts val="1200"/>
              </a:spcAft>
            </a:pPr>
            <a:r>
              <a:rPr sz="2800">
                <a:latin typeface="Calibri" panose="020F0502020204030204" pitchFamily="34" charset="0"/>
                <a:cs typeface="Calibri" panose="020F0502020204030204" pitchFamily="34" charset="0"/>
              </a:rPr>
              <a:t>Non-clinical employment actions</a:t>
            </a:r>
            <a:r>
              <a:rPr lang="en-US" sz="2800">
                <a:latin typeface="Calibri" panose="020F0502020204030204" pitchFamily="34" charset="0"/>
                <a:cs typeface="Calibri" panose="020F0502020204030204" pitchFamily="34" charset="0"/>
              </a:rPr>
              <a:t> by hospitals</a:t>
            </a:r>
          </a:p>
          <a:p>
            <a:pPr>
              <a:spcAft>
                <a:spcPts val="1200"/>
              </a:spcAft>
            </a:pPr>
            <a:r>
              <a:rPr lang="en-US" sz="2800">
                <a:latin typeface="Calibri" panose="020F0502020204030204" pitchFamily="34" charset="0"/>
                <a:cs typeface="Calibri" panose="020F0502020204030204" pitchFamily="34" charset="0"/>
              </a:rPr>
              <a:t>Employment actions taken by hospital related medical groups (ex. BHMG, VMG, APG, HMMG, etc.)</a:t>
            </a:r>
            <a:endParaRPr sz="2800">
              <a:latin typeface="Calibri" panose="020F0502020204030204" pitchFamily="34" charset="0"/>
              <a:cs typeface="Calibri" panose="020F050202020403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600" b="1">
                <a:latin typeface="Calibri" panose="020F0502020204030204" pitchFamily="34" charset="0"/>
                <a:cs typeface="Calibri" panose="020F0502020204030204" pitchFamily="34" charset="0"/>
              </a:rPr>
              <a:t>NJ Clearinghouse: Reportable Actions</a:t>
            </a:r>
          </a:p>
        </p:txBody>
      </p:sp>
      <p:sp>
        <p:nvSpPr>
          <p:cNvPr id="3" name="Content Placeholder 2"/>
          <p:cNvSpPr>
            <a:spLocks noGrp="1"/>
          </p:cNvSpPr>
          <p:nvPr>
            <p:ph type="body" sz="quarter" idx="10"/>
          </p:nvPr>
        </p:nvSpPr>
        <p:spPr/>
        <p:txBody>
          <a:bodyPr>
            <a:normAutofit/>
          </a:bodyPr>
          <a:lstStyle/>
          <a:p>
            <a:pPr>
              <a:spcAft>
                <a:spcPts val="1200"/>
              </a:spcAft>
            </a:pPr>
            <a:r>
              <a:rPr sz="2800">
                <a:latin typeface="Calibri" panose="020F0502020204030204" pitchFamily="34" charset="0"/>
                <a:cs typeface="Calibri" panose="020F0502020204030204" pitchFamily="34" charset="0"/>
              </a:rPr>
              <a:t>Significant adverse actions related to </a:t>
            </a:r>
            <a:r>
              <a:rPr lang="en-US" sz="2800">
                <a:latin typeface="Calibri" panose="020F0502020204030204" pitchFamily="34" charset="0"/>
                <a:cs typeface="Calibri" panose="020F0502020204030204" pitchFamily="34" charset="0"/>
              </a:rPr>
              <a:t>professional </a:t>
            </a:r>
            <a:r>
              <a:rPr sz="2800">
                <a:latin typeface="Calibri" panose="020F0502020204030204" pitchFamily="34" charset="0"/>
                <a:cs typeface="Calibri" panose="020F0502020204030204" pitchFamily="34" charset="0"/>
              </a:rPr>
              <a:t>competence or </a:t>
            </a:r>
            <a:r>
              <a:rPr lang="en-US" sz="2800">
                <a:latin typeface="Calibri" panose="020F0502020204030204" pitchFamily="34" charset="0"/>
                <a:cs typeface="Calibri" panose="020F0502020204030204" pitchFamily="34" charset="0"/>
              </a:rPr>
              <a:t>professional </a:t>
            </a:r>
            <a:r>
              <a:rPr sz="2800">
                <a:latin typeface="Calibri" panose="020F0502020204030204" pitchFamily="34" charset="0"/>
                <a:cs typeface="Calibri" panose="020F0502020204030204" pitchFamily="34" charset="0"/>
              </a:rPr>
              <a:t>conduct</a:t>
            </a:r>
          </a:p>
          <a:p>
            <a:pPr>
              <a:spcAft>
                <a:spcPts val="1200"/>
              </a:spcAft>
            </a:pPr>
            <a:r>
              <a:rPr sz="2800">
                <a:latin typeface="Calibri" panose="020F0502020204030204" pitchFamily="34" charset="0"/>
                <a:cs typeface="Calibri" panose="020F0502020204030204" pitchFamily="34" charset="0"/>
              </a:rPr>
              <a:t>Includes suspensions, restrictions, terminations</a:t>
            </a:r>
          </a:p>
          <a:p>
            <a:pPr>
              <a:spcAft>
                <a:spcPts val="1200"/>
              </a:spcAft>
            </a:pPr>
            <a:r>
              <a:rPr sz="2800">
                <a:latin typeface="Calibri" panose="020F0502020204030204" pitchFamily="34" charset="0"/>
                <a:cs typeface="Calibri" panose="020F0502020204030204" pitchFamily="34" charset="0"/>
              </a:rPr>
              <a:t>Resignations during or anticipating </a:t>
            </a:r>
            <a:r>
              <a:rPr lang="en-US" sz="2800">
                <a:latin typeface="Calibri" panose="020F0502020204030204" pitchFamily="34" charset="0"/>
                <a:cs typeface="Calibri" panose="020F0502020204030204" pitchFamily="34" charset="0"/>
              </a:rPr>
              <a:t>investigation</a:t>
            </a:r>
            <a:endParaRPr sz="2800">
              <a:latin typeface="Calibri" panose="020F0502020204030204" pitchFamily="34" charset="0"/>
              <a:cs typeface="Calibri" panose="020F050202020403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600" b="1">
                <a:latin typeface="Calibri" panose="020F0502020204030204" pitchFamily="34" charset="0"/>
                <a:cs typeface="Calibri" panose="020F0502020204030204" pitchFamily="34" charset="0"/>
              </a:rPr>
              <a:t>Key Differences</a:t>
            </a:r>
          </a:p>
        </p:txBody>
      </p:sp>
      <p:sp>
        <p:nvSpPr>
          <p:cNvPr id="3" name="Content Placeholder 2"/>
          <p:cNvSpPr>
            <a:spLocks noGrp="1"/>
          </p:cNvSpPr>
          <p:nvPr>
            <p:ph type="body" sz="quarter" idx="10"/>
          </p:nvPr>
        </p:nvSpPr>
        <p:spPr/>
        <p:txBody>
          <a:bodyPr>
            <a:normAutofit/>
          </a:bodyPr>
          <a:lstStyle/>
          <a:p>
            <a:pPr>
              <a:spcAft>
                <a:spcPts val="1200"/>
              </a:spcAft>
            </a:pPr>
            <a:r>
              <a:rPr sz="2800">
                <a:latin typeface="Calibri" panose="020F0502020204030204" pitchFamily="34" charset="0"/>
                <a:cs typeface="Calibri" panose="020F0502020204030204" pitchFamily="34" charset="0"/>
              </a:rPr>
              <a:t>NPDB: &gt;30</a:t>
            </a:r>
            <a:r>
              <a:rPr lang="en-US" sz="2800">
                <a:latin typeface="Calibri" panose="020F0502020204030204" pitchFamily="34" charset="0"/>
                <a:cs typeface="Calibri" panose="020F0502020204030204" pitchFamily="34" charset="0"/>
              </a:rPr>
              <a:t>-</a:t>
            </a:r>
            <a:r>
              <a:rPr sz="2800">
                <a:latin typeface="Calibri" panose="020F0502020204030204" pitchFamily="34" charset="0"/>
                <a:cs typeface="Calibri" panose="020F0502020204030204" pitchFamily="34" charset="0"/>
              </a:rPr>
              <a:t>day threshold</a:t>
            </a:r>
          </a:p>
          <a:p>
            <a:pPr>
              <a:spcAft>
                <a:spcPts val="1200"/>
              </a:spcAft>
            </a:pPr>
            <a:r>
              <a:rPr sz="2800">
                <a:latin typeface="Calibri" panose="020F0502020204030204" pitchFamily="34" charset="0"/>
                <a:cs typeface="Calibri" panose="020F0502020204030204" pitchFamily="34" charset="0"/>
              </a:rPr>
              <a:t>NJ: may include shorter actions</a:t>
            </a:r>
            <a:r>
              <a:rPr lang="en-US" sz="2800">
                <a:latin typeface="Calibri" panose="020F0502020204030204" pitchFamily="34" charset="0"/>
                <a:cs typeface="Calibri" panose="020F0502020204030204" pitchFamily="34" charset="0"/>
              </a:rPr>
              <a:t> – reporting on most suspensions required regardless of length of time</a:t>
            </a:r>
            <a:endParaRPr sz="2800">
              <a:latin typeface="Calibri" panose="020F0502020204030204" pitchFamily="34" charset="0"/>
              <a:cs typeface="Calibri" panose="020F0502020204030204" pitchFamily="34" charset="0"/>
            </a:endParaRPr>
          </a:p>
          <a:p>
            <a:pPr>
              <a:spcAft>
                <a:spcPts val="1200"/>
              </a:spcAft>
            </a:pPr>
            <a:r>
              <a:rPr sz="2800">
                <a:latin typeface="Calibri" panose="020F0502020204030204" pitchFamily="34" charset="0"/>
                <a:cs typeface="Calibri" panose="020F0502020204030204" pitchFamily="34" charset="0"/>
              </a:rPr>
              <a:t>NJ broader in conduct scope</a:t>
            </a:r>
          </a:p>
          <a:p>
            <a:pPr>
              <a:spcAft>
                <a:spcPts val="1200"/>
              </a:spcAft>
            </a:pPr>
            <a:r>
              <a:rPr sz="2800">
                <a:latin typeface="Calibri" panose="020F0502020204030204" pitchFamily="34" charset="0"/>
                <a:cs typeface="Calibri" panose="020F0502020204030204" pitchFamily="34" charset="0"/>
              </a:rPr>
              <a:t>Analyze both separately</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4476D-1D8D-BE29-F925-25E27E2B8C97}"/>
              </a:ext>
            </a:extLst>
          </p:cNvPr>
          <p:cNvSpPr>
            <a:spLocks noGrp="1"/>
          </p:cNvSpPr>
          <p:nvPr>
            <p:ph type="title"/>
          </p:nvPr>
        </p:nvSpPr>
        <p:spPr/>
        <p:txBody>
          <a:bodyPr>
            <a:noAutofit/>
          </a:bodyPr>
          <a:lstStyle/>
          <a:p>
            <a:r>
              <a:rPr lang="en-US" sz="3600" b="1">
                <a:latin typeface="Calibri" panose="020F0502020204030204" pitchFamily="34" charset="0"/>
                <a:cs typeface="Calibri" panose="020F0502020204030204" pitchFamily="34" charset="0"/>
              </a:rPr>
              <a:t/>
            </a:r>
            <a:br>
              <a:rPr lang="en-US" sz="3600" b="1">
                <a:latin typeface="Calibri" panose="020F0502020204030204" pitchFamily="34" charset="0"/>
                <a:cs typeface="Calibri" panose="020F0502020204030204" pitchFamily="34" charset="0"/>
              </a:rPr>
            </a:br>
            <a:r>
              <a:rPr lang="en-US" sz="3600" b="1">
                <a:latin typeface="Calibri" panose="020F0502020204030204" pitchFamily="34" charset="0"/>
                <a:cs typeface="Calibri" panose="020F0502020204030204" pitchFamily="34" charset="0"/>
              </a:rPr>
              <a:t>Role of the Clearinghouse</a:t>
            </a:r>
            <a:br>
              <a:rPr lang="en-US" sz="3600" b="1">
                <a:latin typeface="Calibri" panose="020F0502020204030204" pitchFamily="34" charset="0"/>
                <a:cs typeface="Calibri" panose="020F0502020204030204" pitchFamily="34" charset="0"/>
              </a:rPr>
            </a:br>
            <a:endParaRPr lang="en-US" sz="360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7F6519D-EFF0-203B-6898-BD527186E5E0}"/>
              </a:ext>
            </a:extLst>
          </p:cNvPr>
          <p:cNvSpPr>
            <a:spLocks noGrp="1"/>
          </p:cNvSpPr>
          <p:nvPr>
            <p:ph type="body" sz="quarter" idx="10"/>
          </p:nvPr>
        </p:nvSpPr>
        <p:spPr/>
        <p:txBody>
          <a:bodyPr>
            <a:normAutofit/>
          </a:bodyPr>
          <a:lstStyle/>
          <a:p>
            <a:pPr>
              <a:spcAft>
                <a:spcPts val="1200"/>
              </a:spcAft>
            </a:pPr>
            <a:r>
              <a:rPr lang="en-US" sz="2800">
                <a:latin typeface="Calibri" panose="020F0502020204030204" pitchFamily="34" charset="0"/>
                <a:cs typeface="Calibri" panose="020F0502020204030204" pitchFamily="34" charset="0"/>
              </a:rPr>
              <a:t>Collects and maintains reports </a:t>
            </a:r>
          </a:p>
          <a:p>
            <a:pPr>
              <a:spcAft>
                <a:spcPts val="1200"/>
              </a:spcAft>
            </a:pPr>
            <a:r>
              <a:rPr lang="en-US" sz="2800">
                <a:latin typeface="Calibri" panose="020F0502020204030204" pitchFamily="34" charset="0"/>
                <a:cs typeface="Calibri" panose="020F0502020204030204" pitchFamily="34" charset="0"/>
              </a:rPr>
              <a:t>Provides information to: </a:t>
            </a:r>
          </a:p>
          <a:p>
            <a:pPr lvl="1">
              <a:spcAft>
                <a:spcPts val="1200"/>
              </a:spcAft>
            </a:pPr>
            <a:r>
              <a:rPr lang="en-US" sz="2000">
                <a:latin typeface="Calibri" panose="020F0502020204030204" pitchFamily="34" charset="0"/>
                <a:cs typeface="Calibri" panose="020F0502020204030204" pitchFamily="34" charset="0"/>
              </a:rPr>
              <a:t>NJ licensing boards </a:t>
            </a:r>
          </a:p>
          <a:p>
            <a:pPr lvl="1">
              <a:spcAft>
                <a:spcPts val="1200"/>
              </a:spcAft>
            </a:pPr>
            <a:r>
              <a:rPr lang="en-US" sz="2000">
                <a:latin typeface="Calibri" panose="020F0502020204030204" pitchFamily="34" charset="0"/>
                <a:cs typeface="Calibri" panose="020F0502020204030204" pitchFamily="34" charset="0"/>
              </a:rPr>
              <a:t>Other authorized entities </a:t>
            </a:r>
          </a:p>
          <a:p>
            <a:pPr>
              <a:spcAft>
                <a:spcPts val="1200"/>
              </a:spcAft>
            </a:pPr>
            <a:r>
              <a:rPr lang="en-US" sz="2800">
                <a:latin typeface="Calibri" panose="020F0502020204030204" pitchFamily="34" charset="0"/>
                <a:cs typeface="Calibri" panose="020F0502020204030204" pitchFamily="34" charset="0"/>
              </a:rPr>
              <a:t>Functions as: </a:t>
            </a:r>
          </a:p>
          <a:p>
            <a:pPr lvl="1">
              <a:spcAft>
                <a:spcPts val="1200"/>
              </a:spcAft>
            </a:pPr>
            <a:r>
              <a:rPr lang="en-US" sz="2000">
                <a:latin typeface="Calibri" panose="020F0502020204030204" pitchFamily="34" charset="0"/>
                <a:cs typeface="Calibri" panose="020F0502020204030204" pitchFamily="34" charset="0"/>
              </a:rPr>
              <a:t>Early warning system for practitioner risk</a:t>
            </a:r>
          </a:p>
          <a:p>
            <a:pPr>
              <a:spcAft>
                <a:spcPts val="1200"/>
              </a:spcAft>
            </a:pPr>
            <a:endParaRPr lang="en-US" sz="280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46C41AB9-5CF0-A117-D542-FF4E28F7A0EE}"/>
              </a:ext>
            </a:extLst>
          </p:cNvPr>
          <p:cNvSpPr>
            <a:spLocks noGrp="1"/>
          </p:cNvSpPr>
          <p:nvPr>
            <p:ph type="sldNum" sz="quarter" idx="14"/>
          </p:nvPr>
        </p:nvSpPr>
        <p:spPr/>
        <p:txBody>
          <a:bodyPr/>
          <a:lstStyle/>
          <a:p>
            <a:fld id="{96A5B6C2-32A8-43E1-A40E-3A2DA6C246F0}" type="slidenum">
              <a:rPr lang="en-US" smtClean="0"/>
              <a:t>9</a:t>
            </a:fld>
            <a:endParaRPr lang="en-US"/>
          </a:p>
        </p:txBody>
      </p:sp>
      <p:sp>
        <p:nvSpPr>
          <p:cNvPr id="4" name="Footer Placeholder 3">
            <a:extLst>
              <a:ext uri="{FF2B5EF4-FFF2-40B4-BE49-F238E27FC236}">
                <a16:creationId xmlns:a16="http://schemas.microsoft.com/office/drawing/2014/main" id="{5F7A7C94-3A40-C783-A147-0E4597157DE5}"/>
              </a:ext>
            </a:extLst>
          </p:cNvPr>
          <p:cNvSpPr>
            <a:spLocks noGrp="1"/>
          </p:cNvSpPr>
          <p:nvPr>
            <p:ph type="ftr" sz="quarter" idx="4294967295"/>
          </p:nvPr>
        </p:nvSpPr>
        <p:spPr>
          <a:xfrm>
            <a:off x="0" y="6356350"/>
            <a:ext cx="4114800" cy="365125"/>
          </a:xfrm>
        </p:spPr>
        <p:txBody>
          <a:bodyPr/>
          <a:lstStyle/>
          <a:p>
            <a:r>
              <a:rPr lang="en-US"/>
              <a:t>(c) Jill Ojserkis, Esq., Cooper Levenson 2026</a:t>
            </a:r>
          </a:p>
        </p:txBody>
      </p:sp>
    </p:spTree>
    <p:extLst>
      <p:ext uri="{BB962C8B-B14F-4D97-AF65-F5344CB8AC3E}">
        <p14:creationId xmlns:p14="http://schemas.microsoft.com/office/powerpoint/2010/main" val="121078656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3.02.14"/>
  <p:tag name="AS_TITLE" val="Aspose.Slides for .NET 4.0 Client Profile"/>
  <p:tag name="AS_VERSION" val="23.2"/>
</p:tagLst>
</file>

<file path=ppt/theme/theme1.xml><?xml version="1.0" encoding="utf-8"?>
<a:theme xmlns:a="http://schemas.openxmlformats.org/drawingml/2006/main" name="CL - PPT Template V4 - Mar 26">
  <a:themeElements>
    <a:clrScheme name="Custom 7">
      <a:dk1>
        <a:sysClr val="windowText" lastClr="000000"/>
      </a:dk1>
      <a:lt1>
        <a:sysClr val="window" lastClr="FFFFFF"/>
      </a:lt1>
      <a:dk2>
        <a:srgbClr val="0E2841"/>
      </a:dk2>
      <a:lt2>
        <a:srgbClr val="E8E8E8"/>
      </a:lt2>
      <a:accent1>
        <a:srgbClr val="214D87"/>
      </a:accent1>
      <a:accent2>
        <a:srgbClr val="401C67"/>
      </a:accent2>
      <a:accent3>
        <a:srgbClr val="002649"/>
      </a:accent3>
      <a:accent4>
        <a:srgbClr val="5496D0"/>
      </a:accent4>
      <a:accent5>
        <a:srgbClr val="CBB584"/>
      </a:accent5>
      <a:accent6>
        <a:srgbClr val="A2883C"/>
      </a:accent6>
      <a:hlink>
        <a:srgbClr val="5496D0"/>
      </a:hlink>
      <a:folHlink>
        <a:srgbClr val="214D87"/>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 - PPT Template V4 - Mar 26  -  Read-Only" id="{1DAEDA79-B255-4FD9-AB93-5CE370651558}" vid="{201A38AE-E033-4199-BAD6-F4CED7310C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CL - PPT Template V4 - Mar 26</Template>
  <TotalTime>0</TotalTime>
  <Words>3066</Words>
  <Application>Microsoft Office PowerPoint</Application>
  <PresentationFormat>Widescreen</PresentationFormat>
  <Paragraphs>366</Paragraphs>
  <Slides>48</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Aptos</vt:lpstr>
      <vt:lpstr>Aptos Display</vt:lpstr>
      <vt:lpstr>Arial</vt:lpstr>
      <vt:lpstr>Arial Black</vt:lpstr>
      <vt:lpstr>Calibri</vt:lpstr>
      <vt:lpstr>Lato</vt:lpstr>
      <vt:lpstr>Lato Black</vt:lpstr>
      <vt:lpstr>Lato Heavy</vt:lpstr>
      <vt:lpstr>Lato Medium</vt:lpstr>
      <vt:lpstr>CL - PPT Template V4 - Mar 26</vt:lpstr>
      <vt:lpstr>   YOU MAKE THE CALL: NPDB, CN-9, and NJ CLEARINGHOUSE REPORTING     </vt:lpstr>
      <vt:lpstr>Overview of Reporting Systems</vt:lpstr>
      <vt:lpstr>Who Must Report</vt:lpstr>
      <vt:lpstr>NPDB: Reportable Actions</vt:lpstr>
      <vt:lpstr>NPDB: Other Reportable Events</vt:lpstr>
      <vt:lpstr>Not Reportable to NPDB</vt:lpstr>
      <vt:lpstr>NJ Clearinghouse: Reportable Actions</vt:lpstr>
      <vt:lpstr>Key Differences</vt:lpstr>
      <vt:lpstr> Role of the Clearinghouse </vt:lpstr>
      <vt:lpstr> Clearinghouse Disclosure to Licensing Boards </vt:lpstr>
      <vt:lpstr>Timing Requirements</vt:lpstr>
      <vt:lpstr>Common Pitfalls</vt:lpstr>
      <vt:lpstr>PowerPoint Presentation</vt:lpstr>
      <vt:lpstr>Dr. O:  The Internist</vt:lpstr>
      <vt:lpstr>Dr. B:  The Surgeon</vt:lpstr>
      <vt:lpstr>Scenario #1</vt:lpstr>
      <vt:lpstr>PowerPoint Presentation</vt:lpstr>
      <vt:lpstr>PowerPoint Presentation</vt:lpstr>
      <vt:lpstr>Scenario #2</vt:lpstr>
      <vt:lpstr>PowerPoint Presentation</vt:lpstr>
      <vt:lpstr>PowerPoint Presentation</vt:lpstr>
      <vt:lpstr>Scenario #3</vt:lpstr>
      <vt:lpstr>PowerPoint Presentation</vt:lpstr>
      <vt:lpstr>PowerPoint Presentation</vt:lpstr>
      <vt:lpstr>Scenario #4</vt:lpstr>
      <vt:lpstr>PowerPoint Presentation</vt:lpstr>
      <vt:lpstr>Scenario #5</vt:lpstr>
      <vt:lpstr>PowerPoint Presentation</vt:lpstr>
      <vt:lpstr>PowerPoint Presentation</vt:lpstr>
      <vt:lpstr>Scenario #6</vt:lpstr>
      <vt:lpstr>PowerPoint Presentation</vt:lpstr>
      <vt:lpstr>PowerPoint Presentation</vt:lpstr>
      <vt:lpstr>NJ Form CN-9 – Overview</vt:lpstr>
      <vt:lpstr>Required Information &amp; Best Practices</vt:lpstr>
      <vt:lpstr>Health Care Quality Improvement Act of 1986 (42 USC §11101 et. seq.)</vt:lpstr>
      <vt:lpstr>Statutory Citation - HCQIA</vt:lpstr>
      <vt:lpstr> Key Reporting Language (Adverse Actions) </vt:lpstr>
      <vt:lpstr> Key Concepts Embedded in the Statute </vt:lpstr>
      <vt:lpstr>PowerPoint Presentation</vt:lpstr>
      <vt:lpstr> Malpractice Reporting under HCQIA </vt:lpstr>
      <vt:lpstr> Hospitals MUST query NPDB based on: </vt:lpstr>
      <vt:lpstr>When is physician impairment reportable?</vt:lpstr>
      <vt:lpstr>New Jersey Physician Assistance Program (NJ PAP) </vt:lpstr>
      <vt:lpstr>Impairment Without Action</vt:lpstr>
      <vt:lpstr>Compliance Checklist</vt:lpstr>
      <vt:lpstr>PowerPoint Presentation</vt:lpstr>
      <vt:lpstr>Thank you</vt:lpstr>
      <vt:lpstr>PARTICIPANTS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2026-04-21T15:48:52Z</dcterms:modified>
</cp:coreProperties>
</file>